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57"/>
  </p:notesMasterIdLst>
  <p:handoutMasterIdLst>
    <p:handoutMasterId r:id="rId158"/>
  </p:handoutMasterIdLst>
  <p:sldIdLst>
    <p:sldId id="852" r:id="rId2"/>
    <p:sldId id="854" r:id="rId3"/>
    <p:sldId id="855" r:id="rId4"/>
    <p:sldId id="856" r:id="rId5"/>
    <p:sldId id="858" r:id="rId6"/>
    <p:sldId id="312" r:id="rId7"/>
    <p:sldId id="293" r:id="rId8"/>
    <p:sldId id="292" r:id="rId9"/>
    <p:sldId id="294" r:id="rId10"/>
    <p:sldId id="307" r:id="rId11"/>
    <p:sldId id="836" r:id="rId12"/>
    <p:sldId id="422" r:id="rId13"/>
    <p:sldId id="829" r:id="rId14"/>
    <p:sldId id="827" r:id="rId15"/>
    <p:sldId id="296" r:id="rId16"/>
    <p:sldId id="860" r:id="rId17"/>
    <p:sldId id="309" r:id="rId18"/>
    <p:sldId id="306" r:id="rId19"/>
    <p:sldId id="861" r:id="rId20"/>
    <p:sldId id="419" r:id="rId21"/>
    <p:sldId id="863" r:id="rId22"/>
    <p:sldId id="912" r:id="rId23"/>
    <p:sldId id="914" r:id="rId24"/>
    <p:sldId id="915" r:id="rId25"/>
    <p:sldId id="403" r:id="rId26"/>
    <p:sldId id="913" r:id="rId27"/>
    <p:sldId id="967" r:id="rId28"/>
    <p:sldId id="864" r:id="rId29"/>
    <p:sldId id="875" r:id="rId30"/>
    <p:sldId id="862" r:id="rId31"/>
    <p:sldId id="938" r:id="rId32"/>
    <p:sldId id="876" r:id="rId33"/>
    <p:sldId id="882" r:id="rId34"/>
    <p:sldId id="877" r:id="rId35"/>
    <p:sldId id="878" r:id="rId36"/>
    <p:sldId id="916" r:id="rId37"/>
    <p:sldId id="917" r:id="rId38"/>
    <p:sldId id="920" r:id="rId39"/>
    <p:sldId id="918" r:id="rId40"/>
    <p:sldId id="919" r:id="rId41"/>
    <p:sldId id="921" r:id="rId42"/>
    <p:sldId id="922" r:id="rId43"/>
    <p:sldId id="923" r:id="rId44"/>
    <p:sldId id="937" r:id="rId45"/>
    <p:sldId id="931" r:id="rId46"/>
    <p:sldId id="900" r:id="rId47"/>
    <p:sldId id="897" r:id="rId48"/>
    <p:sldId id="890" r:id="rId49"/>
    <p:sldId id="889" r:id="rId50"/>
    <p:sldId id="924" r:id="rId51"/>
    <p:sldId id="927" r:id="rId52"/>
    <p:sldId id="929" r:id="rId53"/>
    <p:sldId id="930" r:id="rId54"/>
    <p:sldId id="928" r:id="rId55"/>
    <p:sldId id="932" r:id="rId56"/>
    <p:sldId id="925" r:id="rId57"/>
    <p:sldId id="926" r:id="rId58"/>
    <p:sldId id="933" r:id="rId59"/>
    <p:sldId id="934" r:id="rId60"/>
    <p:sldId id="936" r:id="rId61"/>
    <p:sldId id="940" r:id="rId62"/>
    <p:sldId id="939" r:id="rId63"/>
    <p:sldId id="935" r:id="rId64"/>
    <p:sldId id="941" r:id="rId65"/>
    <p:sldId id="942" r:id="rId66"/>
    <p:sldId id="943" r:id="rId67"/>
    <p:sldId id="957" r:id="rId68"/>
    <p:sldId id="944" r:id="rId69"/>
    <p:sldId id="945" r:id="rId70"/>
    <p:sldId id="898" r:id="rId71"/>
    <p:sldId id="896" r:id="rId72"/>
    <p:sldId id="891" r:id="rId73"/>
    <p:sldId id="902" r:id="rId74"/>
    <p:sldId id="901" r:id="rId75"/>
    <p:sldId id="892" r:id="rId76"/>
    <p:sldId id="946" r:id="rId77"/>
    <p:sldId id="947" r:id="rId78"/>
    <p:sldId id="948" r:id="rId79"/>
    <p:sldId id="949" r:id="rId80"/>
    <p:sldId id="959" r:id="rId81"/>
    <p:sldId id="958" r:id="rId82"/>
    <p:sldId id="951" r:id="rId83"/>
    <p:sldId id="960" r:id="rId84"/>
    <p:sldId id="961" r:id="rId85"/>
    <p:sldId id="962" r:id="rId86"/>
    <p:sldId id="953" r:id="rId87"/>
    <p:sldId id="963" r:id="rId88"/>
    <p:sldId id="903" r:id="rId89"/>
    <p:sldId id="905" r:id="rId90"/>
    <p:sldId id="870" r:id="rId91"/>
    <p:sldId id="871" r:id="rId92"/>
    <p:sldId id="965" r:id="rId93"/>
    <p:sldId id="984" r:id="rId94"/>
    <p:sldId id="968" r:id="rId95"/>
    <p:sldId id="969" r:id="rId96"/>
    <p:sldId id="971" r:id="rId97"/>
    <p:sldId id="970" r:id="rId98"/>
    <p:sldId id="978" r:id="rId99"/>
    <p:sldId id="979" r:id="rId100"/>
    <p:sldId id="980" r:id="rId101"/>
    <p:sldId id="981" r:id="rId102"/>
    <p:sldId id="982" r:id="rId103"/>
    <p:sldId id="972" r:id="rId104"/>
    <p:sldId id="983" r:id="rId105"/>
    <p:sldId id="974" r:id="rId106"/>
    <p:sldId id="975" r:id="rId107"/>
    <p:sldId id="976" r:id="rId108"/>
    <p:sldId id="977" r:id="rId109"/>
    <p:sldId id="996" r:id="rId110"/>
    <p:sldId id="866" r:id="rId111"/>
    <p:sldId id="997" r:id="rId112"/>
    <p:sldId id="998" r:id="rId113"/>
    <p:sldId id="1005" r:id="rId114"/>
    <p:sldId id="1002" r:id="rId115"/>
    <p:sldId id="1003" r:id="rId116"/>
    <p:sldId id="1004" r:id="rId117"/>
    <p:sldId id="867" r:id="rId118"/>
    <p:sldId id="907" r:id="rId119"/>
    <p:sldId id="1007" r:id="rId120"/>
    <p:sldId id="909" r:id="rId121"/>
    <p:sldId id="872" r:id="rId122"/>
    <p:sldId id="1009" r:id="rId123"/>
    <p:sldId id="1008" r:id="rId124"/>
    <p:sldId id="873" r:id="rId125"/>
    <p:sldId id="1010" r:id="rId126"/>
    <p:sldId id="1011" r:id="rId127"/>
    <p:sldId id="1012" r:id="rId128"/>
    <p:sldId id="964" r:id="rId129"/>
    <p:sldId id="1014" r:id="rId130"/>
    <p:sldId id="1019" r:id="rId131"/>
    <p:sldId id="1015" r:id="rId132"/>
    <p:sldId id="1016" r:id="rId133"/>
    <p:sldId id="1017" r:id="rId134"/>
    <p:sldId id="1018" r:id="rId135"/>
    <p:sldId id="1020" r:id="rId136"/>
    <p:sldId id="1028" r:id="rId137"/>
    <p:sldId id="1027" r:id="rId138"/>
    <p:sldId id="1022" r:id="rId139"/>
    <p:sldId id="1023" r:id="rId140"/>
    <p:sldId id="1031" r:id="rId141"/>
    <p:sldId id="1030" r:id="rId142"/>
    <p:sldId id="1024" r:id="rId143"/>
    <p:sldId id="1025" r:id="rId144"/>
    <p:sldId id="910" r:id="rId145"/>
    <p:sldId id="911" r:id="rId146"/>
    <p:sldId id="865" r:id="rId147"/>
    <p:sldId id="414" r:id="rId148"/>
    <p:sldId id="995" r:id="rId149"/>
    <p:sldId id="1032" r:id="rId150"/>
    <p:sldId id="1033" r:id="rId151"/>
    <p:sldId id="1034" r:id="rId152"/>
    <p:sldId id="1035" r:id="rId153"/>
    <p:sldId id="1036" r:id="rId154"/>
    <p:sldId id="1037" r:id="rId155"/>
    <p:sldId id="1006" r:id="rId15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3A3FF"/>
    <a:srgbClr val="C30D3E"/>
    <a:srgbClr val="1C5D9C"/>
    <a:srgbClr val="A6A6A6"/>
    <a:srgbClr val="5F5E5F"/>
    <a:srgbClr val="D97B1E"/>
    <a:srgbClr val="8D351A"/>
    <a:srgbClr val="5F2311"/>
    <a:srgbClr val="1B5B9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autoAdjust="0"/>
    <p:restoredTop sz="94433" autoAdjust="0"/>
  </p:normalViewPr>
  <p:slideViewPr>
    <p:cSldViewPr snapToGrid="0">
      <p:cViewPr varScale="1">
        <p:scale>
          <a:sx n="89" d="100"/>
          <a:sy n="89" d="100"/>
        </p:scale>
        <p:origin x="176" y="49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9/28/20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9/28/20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5</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39</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41</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69</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6</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29</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hyperlink" Target="https://hesim-dev.github.io/ispor-short-course/articles/decision-analysis.html" TargetMode="Externa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 </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2.0092   1.9239   2.0983   0.0445       NA        NA       NA</a:t>
            </a:r>
          </a:p>
          <a:p>
            <a:r>
              <a:rPr lang="en-US" sz="1100" dirty="0">
                <a:latin typeface="Lucida Console" panose="020B0609040504020204" pitchFamily="49" charset="0"/>
              </a:rPr>
              <a:t>scale                  NA    11.5552  11.0417  12.0926   0.2680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0.5135    -0.4938  -0.5466  -0.4410   0.0269   0.6103    0.5789   0.6434</a:t>
            </a:r>
          </a:p>
          <a:p>
            <a:r>
              <a:rPr lang="en-US" sz="1100" dirty="0">
                <a:latin typeface="Lucida Console" panose="020B0609040504020204" pitchFamily="49" charset="0"/>
              </a:rPr>
              <a:t>female             0.4905     0.3079   0.2556   0.3602   0.0267   1.3606    1.2913   1.4336</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1410,  Censored: 590</a:t>
            </a:r>
          </a:p>
          <a:p>
            <a:r>
              <a:rPr lang="en-US" sz="1100" dirty="0">
                <a:latin typeface="Lucida Console" panose="020B0609040504020204" pitchFamily="49" charset="0"/>
              </a:rPr>
              <a:t>Total time at risk: 16470.01</a:t>
            </a:r>
          </a:p>
          <a:p>
            <a:r>
              <a:rPr lang="en-US" sz="1100" dirty="0">
                <a:latin typeface="Lucida Console" panose="020B0609040504020204" pitchFamily="49" charset="0"/>
              </a:rPr>
              <a:t>Log-likelihood = -4415.743,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8839.485</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17143573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2.7989   2.5839   3.0317   0.1141       NA        NA       NA</a:t>
            </a:r>
          </a:p>
          <a:p>
            <a:r>
              <a:rPr lang="en-US" sz="1100" dirty="0">
                <a:latin typeface="Lucida Console" panose="020B0609040504020204" pitchFamily="49" charset="0"/>
              </a:rPr>
              <a:t>scale                  NA    18.8317  17.4574  20.3142   0.7281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0.5135    -0.5237  -0.6013  -0.4460   0.0396   0.5924    0.5481   0.6402</a:t>
            </a:r>
          </a:p>
          <a:p>
            <a:r>
              <a:rPr lang="en-US" sz="1100" dirty="0">
                <a:latin typeface="Lucida Console" panose="020B0609040504020204" pitchFamily="49" charset="0"/>
              </a:rPr>
              <a:t>female             0.4905     0.3684   0.2920   0.4448   0.0390   1.4454    1.3391   1.5601</a:t>
            </a:r>
          </a:p>
          <a:p>
            <a:endParaRPr lang="en-US" sz="1100" dirty="0">
              <a:latin typeface="Lucida Console" panose="020B0609040504020204" pitchFamily="49" charset="0"/>
            </a:endParaRPr>
          </a:p>
          <a:p>
            <a:r>
              <a:rPr lang="en-US" sz="1100" dirty="0">
                <a:latin typeface="Lucida Console" panose="020B0609040504020204" pitchFamily="49" charset="0"/>
              </a:rPr>
              <a:t>N = 2000,  Events: 360,  Censored: 1640</a:t>
            </a:r>
          </a:p>
          <a:p>
            <a:r>
              <a:rPr lang="en-US" sz="1100" dirty="0">
                <a:latin typeface="Lucida Console" panose="020B0609040504020204" pitchFamily="49" charset="0"/>
              </a:rPr>
              <a:t>Total time at risk: 16470.01</a:t>
            </a:r>
          </a:p>
          <a:p>
            <a:r>
              <a:rPr lang="en-US" sz="1100" dirty="0">
                <a:latin typeface="Lucida Console" panose="020B0609040504020204" pitchFamily="49" charset="0"/>
              </a:rPr>
              <a:t>Log-likelihood = -1487.016,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2982.032</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3240167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970044"/>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3.3590   3.1152   3.6218   0.1291       NA        NA       NA</a:t>
            </a:r>
          </a:p>
          <a:p>
            <a:r>
              <a:rPr lang="en-US" sz="1100" dirty="0">
                <a:latin typeface="Lucida Console" panose="020B0609040504020204" pitchFamily="49" charset="0"/>
              </a:rPr>
              <a:t>scale                  NA    15.9131  14.4696  17.5005   0.7721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0.5582    -0.5256  -0.6249  -0.4263   0.0507   0.5912    0.5353   0.6529</a:t>
            </a:r>
          </a:p>
          <a:p>
            <a:r>
              <a:rPr lang="en-US" sz="1100" dirty="0">
                <a:latin typeface="Lucida Console" panose="020B0609040504020204" pitchFamily="49" charset="0"/>
              </a:rPr>
              <a:t>female             0.4624     0.3188   0.2500   0.3876   0.0351   1.3755    1.2840   1.4735</a:t>
            </a:r>
          </a:p>
          <a:p>
            <a:endParaRPr lang="en-US" sz="1100" dirty="0">
              <a:latin typeface="Lucida Console" panose="020B0609040504020204" pitchFamily="49" charset="0"/>
            </a:endParaRPr>
          </a:p>
          <a:p>
            <a:r>
              <a:rPr lang="en-US" sz="1100" dirty="0">
                <a:latin typeface="Lucida Console" panose="020B0609040504020204" pitchFamily="49" charset="0"/>
              </a:rPr>
              <a:t>N = 1410,  Events: 408,  Censored: 1002</a:t>
            </a:r>
          </a:p>
          <a:p>
            <a:r>
              <a:rPr lang="en-US" sz="1100" dirty="0">
                <a:latin typeface="Lucida Console" panose="020B0609040504020204" pitchFamily="49" charset="0"/>
              </a:rPr>
              <a:t>Total time at risk: 9686.425</a:t>
            </a:r>
          </a:p>
          <a:p>
            <a:r>
              <a:rPr lang="en-US" sz="1100" dirty="0">
                <a:latin typeface="Lucida Console" panose="020B0609040504020204" pitchFamily="49" charset="0"/>
              </a:rPr>
              <a:t>Log-likelihood = -1282.551,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2573.101</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0671477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chemeClr val="tx2"/>
                </a:solidFill>
                <a:latin typeface="Lucida Console" panose="020B0609040504020204" pitchFamily="49" charset="0"/>
              </a:rPr>
              <a:t>utility_tbl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.8, S =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medcost_tbl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2000, S = 9500),</a:t>
            </a:r>
          </a:p>
          <a:p>
            <a:r>
              <a:rPr lang="en-US" sz="1100" dirty="0">
                <a:latin typeface="Lucida Console" panose="020B0609040504020204" pitchFamily="49" charset="0"/>
              </a:rPr>
              <a:t>             se = c(H = 2000, S =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drugcost_tbl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 Costs are always the same with SOC</a:t>
            </a:r>
          </a:p>
          <a:p>
            <a:r>
              <a:rPr lang="en-US" sz="1100" dirty="0">
                <a:latin typeface="Lucida Console" panose="020B0609040504020204" pitchFamily="49" charset="0"/>
              </a:rPr>
              <a:t>            12000, 12000, 12000, 10000 #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238503"/>
            <a:ext cx="3534154" cy="1869743"/>
          </a:xfrm>
          <a:prstGeom prst="rect">
            <a:avLst/>
          </a:prstGeom>
        </p:spPr>
        <p:txBody>
          <a:bodyPr wrap="square">
            <a:spAutoFit/>
          </a:bodyPr>
          <a:lstStyle/>
          <a:p>
            <a:r>
              <a:rPr lang="en-US" sz="1050" i="1" dirty="0">
                <a:solidFill>
                  <a:srgbClr val="002060"/>
                </a:solidFill>
              </a:rPr>
              <a:t>Treatment costs remain fixed as in the cohort model, but we now allow costs to vary over time in the progression state. </a:t>
            </a:r>
          </a:p>
          <a:p>
            <a:endParaRPr lang="en-US" sz="1050" i="1" dirty="0">
              <a:solidFill>
                <a:srgbClr val="002060"/>
              </a:solidFill>
            </a:endParaRPr>
          </a:p>
          <a:p>
            <a:r>
              <a:rPr lang="en-US" sz="1050" i="1" dirty="0">
                <a:solidFill>
                  <a:srgbClr val="002060"/>
                </a:solidFill>
              </a:rPr>
              <a:t>Specifically, we assume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This would not be possible in a cohort model without creating a tunnel state approximating the 3 months of chemotherapy in the progression state.</a:t>
            </a:r>
          </a:p>
        </p:txBody>
      </p:sp>
    </p:spTree>
    <p:extLst>
      <p:ext uri="{BB962C8B-B14F-4D97-AF65-F5344CB8AC3E}">
        <p14:creationId xmlns:p14="http://schemas.microsoft.com/office/powerpoint/2010/main" val="152761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4F085CEB-1EED-F847-A7AE-D632C4F21F46}"/>
              </a:ext>
            </a:extLst>
          </p:cNvPr>
          <p:cNvSpPr>
            <a:spLocks noGrp="1"/>
          </p:cNvSpPr>
          <p:nvPr>
            <p:ph idx="1"/>
          </p:nvPr>
        </p:nvSpPr>
        <p:spPr/>
        <p:txBody>
          <a:bodyPr/>
          <a:lstStyle/>
          <a:p>
            <a:r>
              <a:rPr lang="en-US" dirty="0"/>
              <a:t>Economic models in </a:t>
            </a:r>
            <a:r>
              <a:rPr lang="en-US" sz="1600" dirty="0" err="1">
                <a:solidFill>
                  <a:schemeClr val="accent2"/>
                </a:solidFill>
                <a:latin typeface="Lucida Console" panose="020B0609040504020204" pitchFamily="49" charset="0"/>
                <a:ea typeface="+mj-ea"/>
              </a:rPr>
              <a:t>hesim</a:t>
            </a:r>
            <a:r>
              <a:rPr lang="en-US" dirty="0"/>
              <a:t> can be constructed in one of two ways</a:t>
            </a:r>
          </a:p>
          <a:p>
            <a:pPr lvl="1"/>
            <a:r>
              <a:rPr lang="en-US" dirty="0"/>
              <a:t>Defining the model using </a:t>
            </a:r>
            <a:r>
              <a:rPr lang="en-US" sz="1400" dirty="0" err="1">
                <a:solidFill>
                  <a:schemeClr val="accent3"/>
                </a:solidFill>
                <a:latin typeface="Lucida Console" panose="020B0609040504020204" pitchFamily="49" charset="0"/>
              </a:rPr>
              <a:t>define_model</a:t>
            </a:r>
            <a:r>
              <a:rPr lang="en-US" sz="1400" dirty="0">
                <a:solidFill>
                  <a:schemeClr val="accent3"/>
                </a:solidFill>
                <a:latin typeface="Lucida Console" panose="020B0609040504020204" pitchFamily="49" charset="0"/>
              </a:rPr>
              <a:t>()</a:t>
            </a:r>
            <a:endParaRPr lang="en-US" dirty="0">
              <a:solidFill>
                <a:schemeClr val="accent3"/>
              </a:solidFill>
              <a:latin typeface="Lucida Console" panose="020B0609040504020204" pitchFamily="49" charset="0"/>
            </a:endParaRPr>
          </a:p>
          <a:p>
            <a:pPr marL="400050" lvl="2" indent="0">
              <a:buNone/>
            </a:pPr>
            <a:r>
              <a:rPr lang="en-US" sz="1200" dirty="0"/>
              <a:t>(See Markov cohort model)</a:t>
            </a:r>
          </a:p>
          <a:p>
            <a:pPr lvl="1"/>
            <a:r>
              <a:rPr lang="en-US" dirty="0"/>
              <a:t>With explicit statistical models</a:t>
            </a:r>
          </a:p>
          <a:p>
            <a:pPr marL="400050" lvl="2" indent="0">
              <a:buNone/>
            </a:pPr>
            <a:r>
              <a:rPr lang="en-US" sz="1200" dirty="0"/>
              <a:t>(Approached used here)</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105</a:t>
            </a:fld>
            <a:endParaRPr lang="en-US"/>
          </a:p>
        </p:txBody>
      </p:sp>
    </p:spTree>
    <p:extLst>
      <p:ext uri="{BB962C8B-B14F-4D97-AF65-F5344CB8AC3E}">
        <p14:creationId xmlns:p14="http://schemas.microsoft.com/office/powerpoint/2010/main" val="22761221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114773"/>
            <a:ext cx="6177518" cy="430887"/>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transmod_data</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9" y="1619136"/>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372545"/>
            <a:ext cx="6177517" cy="769441"/>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chemeClr val="tx2"/>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chemeClr val="tx2"/>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chemeClr val="tx2"/>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chemeClr val="tx2"/>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3306989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42732955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109</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8.101158</a:t>
            </a:r>
          </a:p>
          <a:p>
            <a:r>
              <a:rPr lang="en-US" sz="800" dirty="0">
                <a:latin typeface="Lucida Console" panose="020B0609040504020204" pitchFamily="49" charset="0"/>
              </a:rPr>
              <a:t>2:      1           1          1      1    2  3     1   8.101158 19.453873</a:t>
            </a:r>
          </a:p>
          <a:p>
            <a:r>
              <a:rPr lang="en-US" sz="800" dirty="0">
                <a:latin typeface="Lucida Console" panose="020B0609040504020204" pitchFamily="49" charset="0"/>
              </a:rPr>
              <a:t>3:      1           1          2      1    1  2     0   0.000000  8.909675</a:t>
            </a:r>
          </a:p>
          <a:p>
            <a:r>
              <a:rPr lang="en-US" sz="800" dirty="0">
                <a:latin typeface="Lucida Console" panose="020B0609040504020204" pitchFamily="49" charset="0"/>
              </a:rPr>
              <a:t>4:      1           1          2      1    2  3     1   8.909675 19.082914</a:t>
            </a:r>
          </a:p>
          <a:p>
            <a:r>
              <a:rPr lang="en-US" sz="800" dirty="0">
                <a:latin typeface="Lucida Console" panose="020B0609040504020204" pitchFamily="49" charset="0"/>
              </a:rPr>
              <a:t>5:      1           1          3      1    1  2     0   0.000000 10.934205</a:t>
            </a:r>
          </a:p>
          <a:p>
            <a:r>
              <a:rPr lang="en-US" sz="800" dirty="0">
                <a:latin typeface="Lucida Console" panose="020B0609040504020204" pitchFamily="49" charset="0"/>
              </a:rPr>
              <a:t>6:      1           1          3      1    2  3     1  10.934205 28.577704</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18914007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112</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113</a:t>
            </a:fld>
            <a:endParaRPr lang="en-US"/>
          </a:p>
        </p:txBody>
      </p:sp>
      <p:sp>
        <p:nvSpPr>
          <p:cNvPr id="4" name="Rectangle 3">
            <a:extLst>
              <a:ext uri="{FF2B5EF4-FFF2-40B4-BE49-F238E27FC236}">
                <a16:creationId xmlns:a16="http://schemas.microsoft.com/office/drawing/2014/main" id="{E4032389-F3FF-F74E-87E8-D933EB6DEADE}"/>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Link to complete R script</a:t>
            </a:r>
          </a:p>
        </p:txBody>
      </p:sp>
    </p:spTree>
    <p:extLst>
      <p:ext uri="{BB962C8B-B14F-4D97-AF65-F5344CB8AC3E}">
        <p14:creationId xmlns:p14="http://schemas.microsoft.com/office/powerpoint/2010/main" val="177491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Semi-Markov multi-state model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Tree>
    <p:extLst>
      <p:ext uri="{BB962C8B-B14F-4D97-AF65-F5344CB8AC3E}">
        <p14:creationId xmlns:p14="http://schemas.microsoft.com/office/powerpoint/2010/main" val="708921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 </a:t>
            </a:r>
          </a:p>
          <a:p>
            <a:r>
              <a:rPr lang="en-US" i="1" dirty="0"/>
              <a:t>Modify R-script “…”</a:t>
            </a:r>
          </a:p>
          <a:p>
            <a:pPr lvl="1"/>
            <a:r>
              <a:rPr lang="en-US" i="1" dirty="0"/>
              <a:t>…</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115</a:t>
            </a:fld>
            <a:endParaRPr lang="en-US"/>
          </a:p>
        </p:txBody>
      </p:sp>
    </p:spTree>
    <p:extLst>
      <p:ext uri="{BB962C8B-B14F-4D97-AF65-F5344CB8AC3E}">
        <p14:creationId xmlns:p14="http://schemas.microsoft.com/office/powerpoint/2010/main" val="11723575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a:t>
            </a:r>
          </a:p>
        </p:txBody>
      </p:sp>
    </p:spTree>
    <p:extLst>
      <p:ext uri="{BB962C8B-B14F-4D97-AF65-F5344CB8AC3E}">
        <p14:creationId xmlns:p14="http://schemas.microsoft.com/office/powerpoint/2010/main" val="12492214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Partitioned survival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4580021" cy="3388113"/>
          </a:xfrm>
        </p:spPr>
        <p:txBody>
          <a:bodyPr>
            <a:normAutofit fontScale="92500" lnSpcReduction="20000"/>
          </a:bodyPr>
          <a:lstStyle/>
          <a:p>
            <a:r>
              <a:rPr lang="en-US" dirty="0"/>
              <a:t>An N-state partitioned survival model (PSM) simulates the probability that a patient is in each of N distinct health states at a given point of time when treated by a particular therapy. </a:t>
            </a:r>
          </a:p>
          <a:p>
            <a:r>
              <a:rPr lang="en-US" dirty="0"/>
              <a:t>State membership is estimated from a set of non-mutually exclusive survival curves</a:t>
            </a:r>
          </a:p>
          <a:p>
            <a:pPr lvl="1"/>
            <a:r>
              <a:rPr lang="en-US" dirty="0"/>
              <a:t>For an N-state model, N-1 survival curves are required.</a:t>
            </a:r>
          </a:p>
          <a:p>
            <a:r>
              <a:rPr lang="en-US" dirty="0"/>
              <a:t>QALYs and total costs associated with a given health state for a given treatment strategy and patient are calculated by integrating the “weighted” probability of survival, where weights are a function of the discount factor and predicted state values.</a:t>
            </a:r>
          </a:p>
        </p:txBody>
      </p:sp>
      <p:sp>
        <p:nvSpPr>
          <p:cNvPr id="4" name="Slide Number Placeholder 3">
            <a:extLst>
              <a:ext uri="{FF2B5EF4-FFF2-40B4-BE49-F238E27FC236}">
                <a16:creationId xmlns:a16="http://schemas.microsoft.com/office/drawing/2014/main" id="{4B891E97-9C3B-FD4B-B163-4E5F32129A7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117</a:t>
            </a:fld>
            <a:endParaRPr lang="en-US"/>
          </a:p>
        </p:txBody>
      </p:sp>
      <p:pic>
        <p:nvPicPr>
          <p:cNvPr id="5" name="Picture 4">
            <a:extLst>
              <a:ext uri="{FF2B5EF4-FFF2-40B4-BE49-F238E27FC236}">
                <a16:creationId xmlns:a16="http://schemas.microsoft.com/office/drawing/2014/main" id="{40D487AC-D004-A04B-96BD-85659D62A65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82680" y="1143000"/>
            <a:ext cx="3703307" cy="2311174"/>
          </a:xfrm>
          <a:prstGeom prst="rect">
            <a:avLst/>
          </a:prstGeom>
        </p:spPr>
      </p:pic>
    </p:spTree>
    <p:extLst>
      <p:ext uri="{BB962C8B-B14F-4D97-AF65-F5344CB8AC3E}">
        <p14:creationId xmlns:p14="http://schemas.microsoft.com/office/powerpoint/2010/main" val="31073173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fontScale="70000" lnSpcReduction="20000"/>
          </a:bodyPr>
          <a:lstStyle/>
          <a:p>
            <a:pPr marL="342900" indent="-342900">
              <a:buFont typeface="+mj-lt"/>
              <a:buAutoNum type="arabicPeriod"/>
            </a:pPr>
            <a:r>
              <a:rPr lang="en-US" dirty="0"/>
              <a:t>Model set-up</a:t>
            </a:r>
          </a:p>
          <a:p>
            <a:pPr marL="563562" lvl="1" indent="-342900"/>
            <a:r>
              <a:rPr lang="en-US" sz="1400" dirty="0" err="1">
                <a:solidFill>
                  <a:schemeClr val="accent3"/>
                </a:solidFill>
                <a:latin typeface="Lucida Console" panose="020B0609040504020204" pitchFamily="49" charset="0"/>
              </a:rPr>
              <a:t>hesim</a:t>
            </a:r>
            <a:r>
              <a:rPr lang="en-US" sz="1400" dirty="0">
                <a:solidFill>
                  <a:schemeClr val="accent3"/>
                </a:solidFill>
                <a:latin typeface="Lucida Console" panose="020B0609040504020204" pitchFamily="49" charset="0"/>
              </a:rPr>
              <a:t>::</a:t>
            </a:r>
            <a:r>
              <a:rPr lang="en-US" sz="1400" dirty="0" err="1">
                <a:solidFill>
                  <a:schemeClr val="accent3"/>
                </a:solidFill>
                <a:latin typeface="Lucida Console" panose="020B0609040504020204" pitchFamily="49" charset="0"/>
              </a:rPr>
              <a:t>hesim_data</a:t>
            </a:r>
            <a:r>
              <a:rPr lang="en-US" sz="14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sz="1400" dirty="0"/>
              <a:t>Survival models: </a:t>
            </a:r>
            <a:r>
              <a:rPr lang="en-US" sz="1400" dirty="0" err="1">
                <a:solidFill>
                  <a:schemeClr val="accent3"/>
                </a:solidFill>
                <a:latin typeface="Lucida Console" panose="020B0609040504020204" pitchFamily="49" charset="0"/>
              </a:rPr>
              <a:t>flexsurv</a:t>
            </a:r>
            <a:r>
              <a:rPr lang="en-US" sz="1400" dirty="0">
                <a:solidFill>
                  <a:schemeClr val="accent3"/>
                </a:solidFill>
                <a:latin typeface="Lucida Console" panose="020B0609040504020204" pitchFamily="49" charset="0"/>
              </a:rPr>
              <a:t>::</a:t>
            </a:r>
            <a:r>
              <a:rPr lang="en-US" sz="1400" dirty="0" err="1">
                <a:solidFill>
                  <a:schemeClr val="accent3"/>
                </a:solidFill>
                <a:latin typeface="Lucida Console" panose="020B0609040504020204" pitchFamily="49" charset="0"/>
              </a:rPr>
              <a:t>flexsurvreg</a:t>
            </a:r>
            <a:r>
              <a:rPr lang="en-US" sz="1400" dirty="0">
                <a:solidFill>
                  <a:schemeClr val="accent3"/>
                </a:solidFill>
                <a:latin typeface="Lucida Console" panose="020B0609040504020204" pitchFamily="49" charset="0"/>
              </a:rPr>
              <a:t>(), </a:t>
            </a:r>
            <a:r>
              <a:rPr lang="en-US" sz="1400" dirty="0" err="1">
                <a:solidFill>
                  <a:schemeClr val="accent3"/>
                </a:solidFill>
                <a:latin typeface="Lucida Console" panose="020B0609040504020204" pitchFamily="49" charset="0"/>
              </a:rPr>
              <a:t>hesim</a:t>
            </a:r>
            <a:r>
              <a:rPr lang="en-US" sz="1400" dirty="0">
                <a:solidFill>
                  <a:schemeClr val="accent3"/>
                </a:solidFill>
                <a:latin typeface="Lucida Console" panose="020B0609040504020204" pitchFamily="49" charset="0"/>
              </a:rPr>
              <a:t>::</a:t>
            </a:r>
            <a:r>
              <a:rPr lang="en-US" sz="1400" dirty="0" err="1">
                <a:solidFill>
                  <a:schemeClr val="accent3"/>
                </a:solidFill>
                <a:latin typeface="Lucida Console" panose="020B0609040504020204" pitchFamily="49" charset="0"/>
              </a:rPr>
              <a:t>flexsurvreg_list</a:t>
            </a:r>
            <a:r>
              <a:rPr lang="en-US" sz="1400" dirty="0">
                <a:solidFill>
                  <a:schemeClr val="accent3"/>
                </a:solidFill>
                <a:latin typeface="Lucida Console" panose="020B0609040504020204" pitchFamily="49" charset="0"/>
              </a:rPr>
              <a:t>()</a:t>
            </a:r>
          </a:p>
          <a:p>
            <a:pPr marL="563562" lvl="1" indent="-342900"/>
            <a:r>
              <a:rPr lang="en-US" sz="1400" dirty="0"/>
              <a:t>Utility and costs: </a:t>
            </a:r>
            <a:r>
              <a:rPr lang="en-US" sz="1400" dirty="0" err="1">
                <a:solidFill>
                  <a:schemeClr val="accent3"/>
                </a:solidFill>
                <a:latin typeface="Lucida Console" panose="020B0609040504020204" pitchFamily="49" charset="0"/>
              </a:rPr>
              <a:t>hesim</a:t>
            </a:r>
            <a:r>
              <a:rPr lang="en-US" sz="1400" dirty="0">
                <a:solidFill>
                  <a:schemeClr val="accent3"/>
                </a:solidFill>
                <a:latin typeface="Lucida Console" panose="020B0609040504020204" pitchFamily="49" charset="0"/>
              </a:rPr>
              <a:t>::</a:t>
            </a:r>
            <a:r>
              <a:rPr lang="en-US" sz="1400" dirty="0" err="1">
                <a:solidFill>
                  <a:schemeClr val="accent3"/>
                </a:solidFill>
                <a:latin typeface="Lucida Console" panose="020B0609040504020204" pitchFamily="49" charset="0"/>
              </a:rPr>
              <a:t>stateval_tbl</a:t>
            </a:r>
            <a:r>
              <a:rPr lang="en-US" sz="1400" dirty="0">
                <a:solidFill>
                  <a:schemeClr val="accent3"/>
                </a:solidFill>
                <a:latin typeface="Lucida Console" panose="020B0609040504020204" pitchFamily="49" charset="0"/>
              </a:rPr>
              <a:t>() </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sz="1400" dirty="0"/>
              <a:t>Survival models: </a:t>
            </a:r>
            <a:r>
              <a:rPr lang="en-US" sz="1400" dirty="0" err="1">
                <a:solidFill>
                  <a:schemeClr val="accent3"/>
                </a:solidFill>
                <a:latin typeface="Lucida Console" panose="020B0609040504020204" pitchFamily="49" charset="0"/>
              </a:rPr>
              <a:t>hesim</a:t>
            </a:r>
            <a:r>
              <a:rPr lang="en-US" sz="1400" dirty="0">
                <a:solidFill>
                  <a:schemeClr val="accent3"/>
                </a:solidFill>
                <a:latin typeface="Lucida Console" panose="020B0609040504020204" pitchFamily="49" charset="0"/>
              </a:rPr>
              <a:t>::expand(), </a:t>
            </a:r>
            <a:r>
              <a:rPr lang="en-US" sz="1400" dirty="0" err="1">
                <a:solidFill>
                  <a:schemeClr val="accent3"/>
                </a:solidFill>
                <a:latin typeface="Lucida Console" panose="020B0609040504020204" pitchFamily="49" charset="0"/>
              </a:rPr>
              <a:t>hesim</a:t>
            </a:r>
            <a:r>
              <a:rPr lang="en-US" sz="1400" dirty="0">
                <a:solidFill>
                  <a:schemeClr val="accent3"/>
                </a:solidFill>
                <a:latin typeface="Lucida Console" panose="020B0609040504020204" pitchFamily="49" charset="0"/>
              </a:rPr>
              <a:t>::</a:t>
            </a:r>
            <a:r>
              <a:rPr lang="en-US" sz="1400" dirty="0" err="1">
                <a:solidFill>
                  <a:schemeClr val="accent3"/>
                </a:solidFill>
                <a:latin typeface="Lucida Console" panose="020B0609040504020204" pitchFamily="49" charset="0"/>
              </a:rPr>
              <a:t>create_PsmCurves</a:t>
            </a:r>
            <a:r>
              <a:rPr lang="en-US" sz="1400" dirty="0">
                <a:solidFill>
                  <a:schemeClr val="accent3"/>
                </a:solidFill>
                <a:latin typeface="Lucida Console" panose="020B0609040504020204" pitchFamily="49" charset="0"/>
              </a:rPr>
              <a:t>()</a:t>
            </a:r>
          </a:p>
          <a:p>
            <a:pPr marL="785812" lvl="2" indent="-342900"/>
            <a:r>
              <a:rPr lang="en-US" sz="1400" dirty="0"/>
              <a:t>Utility and costs: </a:t>
            </a:r>
            <a:r>
              <a:rPr lang="en-US" sz="1400" dirty="0" err="1">
                <a:solidFill>
                  <a:schemeClr val="accent3"/>
                </a:solidFill>
                <a:latin typeface="Lucida Console" panose="020B0609040504020204" pitchFamily="49" charset="0"/>
              </a:rPr>
              <a:t>hesim</a:t>
            </a:r>
            <a:r>
              <a:rPr lang="en-US" sz="1400" dirty="0">
                <a:solidFill>
                  <a:schemeClr val="accent3"/>
                </a:solidFill>
                <a:latin typeface="Lucida Console" panose="020B0609040504020204" pitchFamily="49" charset="0"/>
              </a:rPr>
              <a:t>::</a:t>
            </a:r>
            <a:r>
              <a:rPr lang="en-US" sz="1400" dirty="0" err="1">
                <a:solidFill>
                  <a:schemeClr val="accent3"/>
                </a:solidFill>
                <a:latin typeface="Lucida Console" panose="020B0609040504020204" pitchFamily="49" charset="0"/>
              </a:rPr>
              <a:t>create_StateVals</a:t>
            </a:r>
            <a:r>
              <a:rPr lang="en-US" sz="1400" dirty="0">
                <a:solidFill>
                  <a:schemeClr val="accent3"/>
                </a:solidFill>
                <a:latin typeface="Lucida Console" panose="020B0609040504020204" pitchFamily="49" charset="0"/>
              </a:rPr>
              <a:t>()</a:t>
            </a:r>
          </a:p>
          <a:p>
            <a:pPr marL="785812" lvl="2" indent="-342900"/>
            <a:r>
              <a:rPr lang="en-US" sz="1400" dirty="0"/>
              <a:t>Combine disease progression, cost, and utility: </a:t>
            </a:r>
            <a:r>
              <a:rPr lang="en-US" sz="1400" dirty="0" err="1">
                <a:solidFill>
                  <a:schemeClr val="accent3"/>
                </a:solidFill>
                <a:latin typeface="Lucida Console" panose="020B0609040504020204" pitchFamily="49" charset="0"/>
              </a:rPr>
              <a:t>hesim</a:t>
            </a:r>
            <a:r>
              <a:rPr lang="en-US" sz="1400" dirty="0">
                <a:solidFill>
                  <a:schemeClr val="accent3"/>
                </a:solidFill>
                <a:latin typeface="Lucida Console" panose="020B0609040504020204" pitchFamily="49" charset="0"/>
              </a:rPr>
              <a:t>:: </a:t>
            </a:r>
            <a:r>
              <a:rPr lang="en-US" sz="1400" dirty="0" err="1">
                <a:solidFill>
                  <a:schemeClr val="accent3"/>
                </a:solidFill>
                <a:latin typeface="Lucida Console" panose="020B0609040504020204" pitchFamily="49" charset="0"/>
              </a:rPr>
              <a:t>Psm$new</a:t>
            </a:r>
            <a:r>
              <a:rPr lang="en-US" sz="14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sz="1400" dirty="0"/>
              <a:t>Survival curves </a:t>
            </a:r>
            <a:r>
              <a:rPr lang="en-US" sz="1400" dirty="0" err="1">
                <a:latin typeface="Lucida Console" panose="020B0609040504020204" pitchFamily="49" charset="0"/>
              </a:rPr>
              <a:t>econmod$sim_survival</a:t>
            </a:r>
            <a:r>
              <a:rPr lang="en-US" sz="1400" dirty="0">
                <a:latin typeface="Lucida Console" panose="020B0609040504020204" pitchFamily="49" charset="0"/>
              </a:rPr>
              <a:t>()</a:t>
            </a:r>
          </a:p>
          <a:p>
            <a:pPr marL="785812" lvl="2" indent="-342900"/>
            <a:r>
              <a:rPr lang="en-US" sz="1400" dirty="0"/>
              <a:t>Health state probabilities: </a:t>
            </a:r>
            <a:r>
              <a:rPr lang="en-US" sz="1400" dirty="0" err="1">
                <a:latin typeface="Lucida Console" panose="020B0609040504020204" pitchFamily="49" charset="0"/>
              </a:rPr>
              <a:t>econmod$sim_stateprobs</a:t>
            </a:r>
            <a:r>
              <a:rPr lang="en-US" sz="1400" dirty="0">
                <a:latin typeface="Lucida Console" panose="020B0609040504020204" pitchFamily="49" charset="0"/>
              </a:rPr>
              <a:t>()</a:t>
            </a:r>
          </a:p>
          <a:p>
            <a:pPr marL="785812" lvl="2" indent="-342900"/>
            <a:r>
              <a:rPr lang="en-US" sz="1400" dirty="0"/>
              <a:t>Utility and costs: </a:t>
            </a:r>
            <a:r>
              <a:rPr lang="en-US" sz="1400" dirty="0" err="1">
                <a:latin typeface="Lucida Console" panose="020B0609040504020204" pitchFamily="49" charset="0"/>
              </a:rPr>
              <a:t>econmod$sim_costs</a:t>
            </a:r>
            <a:r>
              <a:rPr lang="en-US" sz="1400" dirty="0">
                <a:latin typeface="Lucida Console" panose="020B0609040504020204" pitchFamily="49" charset="0"/>
              </a:rPr>
              <a:t>(), </a:t>
            </a:r>
            <a:r>
              <a:rPr lang="en-US" sz="1400" dirty="0" err="1">
                <a:latin typeface="Lucida Console" panose="020B0609040504020204" pitchFamily="49" charset="0"/>
              </a:rPr>
              <a:t>econmod$sim_qalys</a:t>
            </a:r>
            <a:r>
              <a:rPr lang="en-US" sz="1400" dirty="0">
                <a:latin typeface="Lucida Console" panose="020B0609040504020204" pitchFamily="49" charset="0"/>
              </a:rPr>
              <a:t>()</a:t>
            </a:r>
          </a:p>
          <a:p>
            <a:pPr marL="342900" indent="-342900">
              <a:buFont typeface="+mj-lt"/>
              <a:buAutoNum type="arabicPeriod"/>
            </a:pPr>
            <a:r>
              <a:rPr lang="en-US" dirty="0"/>
              <a:t>Cost-effectiveness analysis</a:t>
            </a:r>
          </a:p>
          <a:p>
            <a:pPr marL="563562" lvl="1" indent="-342900"/>
            <a:r>
              <a:rPr lang="en-US" sz="1400" dirty="0" err="1">
                <a:solidFill>
                  <a:schemeClr val="accent3"/>
                </a:solidFill>
                <a:latin typeface="Lucida Console" panose="020B0609040504020204" pitchFamily="49" charset="0"/>
              </a:rPr>
              <a:t>econmod$summarize</a:t>
            </a:r>
            <a:r>
              <a:rPr lang="en-US" sz="1400" dirty="0">
                <a:solidFill>
                  <a:schemeClr val="accent3"/>
                </a:solidFill>
                <a:latin typeface="Lucida Console" panose="020B0609040504020204" pitchFamily="49" charset="0"/>
              </a:rPr>
              <a:t>(), </a:t>
            </a:r>
            <a:r>
              <a:rPr lang="en-US" sz="1400" dirty="0" err="1">
                <a:solidFill>
                  <a:schemeClr val="accent3"/>
                </a:solidFill>
                <a:latin typeface="Lucida Console" panose="020B0609040504020204" pitchFamily="49" charset="0"/>
              </a:rPr>
              <a:t>hesim</a:t>
            </a:r>
            <a:r>
              <a:rPr lang="en-US" sz="1400" dirty="0">
                <a:solidFill>
                  <a:schemeClr val="accent3"/>
                </a:solidFill>
                <a:latin typeface="Lucida Console" panose="020B0609040504020204" pitchFamily="49" charset="0"/>
              </a:rPr>
              <a:t>::</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err="1">
                <a:solidFill>
                  <a:schemeClr val="accent3"/>
                </a:solidFill>
                <a:latin typeface="Lucida Console" panose="020B0609040504020204" pitchFamily="49" charset="0"/>
              </a:rPr>
              <a:t>hesim</a:t>
            </a:r>
            <a:r>
              <a:rPr lang="en-US" sz="1400" dirty="0">
                <a:solidFill>
                  <a:schemeClr val="accent3"/>
                </a:solidFill>
                <a:latin typeface="Lucida Console" panose="020B0609040504020204" pitchFamily="49" charset="0"/>
              </a:rPr>
              <a:t>::</a:t>
            </a:r>
            <a:r>
              <a:rPr lang="en-US" sz="1400" dirty="0" err="1">
                <a:solidFill>
                  <a:schemeClr val="accent3"/>
                </a:solidFill>
                <a:latin typeface="Lucida Console" panose="020B0609040504020204" pitchFamily="49" charset="0"/>
              </a:rPr>
              <a:t>icer_tbl</a:t>
            </a:r>
            <a:r>
              <a:rPr lang="en-US" sz="1400" dirty="0">
                <a:solidFill>
                  <a:schemeClr val="accent3"/>
                </a:solidFill>
                <a:latin typeface="Lucida Console" panose="020B0609040504020204" pitchFamily="49" charset="0"/>
              </a:rPr>
              <a:t>()</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118</a:t>
            </a:fld>
            <a:endParaRPr lang="en-US"/>
          </a:p>
        </p:txBody>
      </p:sp>
    </p:spTree>
    <p:extLst>
      <p:ext uri="{BB962C8B-B14F-4D97-AF65-F5344CB8AC3E}">
        <p14:creationId xmlns:p14="http://schemas.microsoft.com/office/powerpoint/2010/main" val="385241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Virtually all textbooks use it </a:t>
            </a:r>
          </a:p>
          <a:p>
            <a:r>
              <a:rPr lang="en-US" dirty="0"/>
              <a:t>And for simple models, it is transparent and fast to build </a:t>
            </a:r>
          </a:p>
          <a:p>
            <a:r>
              <a:rPr lang="en-US" dirty="0"/>
              <a:t>However……</a:t>
            </a:r>
          </a:p>
          <a:p>
            <a:pPr marL="563562" lvl="1" indent="-342900"/>
            <a:endParaRPr lang="en-US" dirty="0"/>
          </a:p>
          <a:p>
            <a:endParaRPr lang="en-US" dirty="0"/>
          </a:p>
          <a:p>
            <a:endParaRPr lang="en-US" dirty="0"/>
          </a:p>
        </p:txBody>
      </p:sp>
      <p:pic>
        <p:nvPicPr>
          <p:cNvPr id="4" name="Picture 2">
            <a:extLst>
              <a:ext uri="{FF2B5EF4-FFF2-40B4-BE49-F238E27FC236}">
                <a16:creationId xmlns:a16="http://schemas.microsoft.com/office/drawing/2014/main" id="{0B70C7B3-6D74-478B-AEFF-F4A599CCDCB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01612" y="2343954"/>
            <a:ext cx="4757533" cy="2566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FC8F35AA-9B5F-4D19-A460-5366338B1D2B}"/>
              </a:ext>
            </a:extLst>
          </p:cNvPr>
          <p:cNvSpPr txBox="1"/>
          <p:nvPr/>
        </p:nvSpPr>
        <p:spPr>
          <a:xfrm>
            <a:off x="4759818" y="3700176"/>
            <a:ext cx="2420154" cy="338554"/>
          </a:xfrm>
          <a:prstGeom prst="rect">
            <a:avLst/>
          </a:prstGeom>
          <a:noFill/>
        </p:spPr>
        <p:txBody>
          <a:bodyPr wrap="square" rtlCol="0">
            <a:spAutoFit/>
          </a:bodyPr>
          <a:lstStyle/>
          <a:p>
            <a:r>
              <a:rPr lang="en-US" sz="1600" dirty="0">
                <a:solidFill>
                  <a:srgbClr val="FF0000"/>
                </a:solidFill>
                <a:latin typeface="Arial"/>
                <a:cs typeface="Arial"/>
              </a:rPr>
              <a:t>Transparent???</a:t>
            </a:r>
          </a:p>
        </p:txBody>
      </p:sp>
      <p:sp>
        <p:nvSpPr>
          <p:cNvPr id="6" name="Slide Number Placeholder 3">
            <a:extLst>
              <a:ext uri="{FF2B5EF4-FFF2-40B4-BE49-F238E27FC236}">
                <a16:creationId xmlns:a16="http://schemas.microsoft.com/office/drawing/2014/main" id="{3387B24C-3397-B747-B04A-1931AC959F1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400563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a:xfrm>
            <a:off x="601579" y="1925053"/>
            <a:ext cx="7616825" cy="1143000"/>
          </a:xfrm>
        </p:spPr>
        <p:txBody>
          <a:bodyPr/>
          <a:lstStyle/>
          <a:p>
            <a:r>
              <a:rPr lang="en-US" dirty="0">
                <a:solidFill>
                  <a:srgbClr val="C30D3E"/>
                </a:solidFill>
                <a:latin typeface="+mj-lt"/>
                <a:ea typeface="+mn-ea"/>
                <a:cs typeface="+mn-cs"/>
              </a:rPr>
              <a:t>Demonstration: Partitioned survival model</a:t>
            </a:r>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119</a:t>
            </a:fld>
            <a:endParaRPr lang="en-US"/>
          </a:p>
        </p:txBody>
      </p:sp>
    </p:spTree>
    <p:extLst>
      <p:ext uri="{BB962C8B-B14F-4D97-AF65-F5344CB8AC3E}">
        <p14:creationId xmlns:p14="http://schemas.microsoft.com/office/powerpoint/2010/main" val="33482577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D162F4-4EBF-154B-8AE7-A04AF1BC07C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5" name="TextBox 4">
            <a:extLst>
              <a:ext uri="{FF2B5EF4-FFF2-40B4-BE49-F238E27FC236}">
                <a16:creationId xmlns:a16="http://schemas.microsoft.com/office/drawing/2014/main" id="{2781721F-5A4E-584B-8300-0E9E988E8359}"/>
              </a:ext>
            </a:extLst>
          </p:cNvPr>
          <p:cNvSpPr txBox="1"/>
          <p:nvPr/>
        </p:nvSpPr>
        <p:spPr>
          <a:xfrm>
            <a:off x="2968483" y="2176776"/>
            <a:ext cx="2133600" cy="668216"/>
          </a:xfrm>
          <a:prstGeom prst="rect">
            <a:avLst/>
          </a:prstGeom>
          <a:solidFill>
            <a:srgbClr val="FF0000"/>
          </a:solidFill>
        </p:spPr>
        <p:txBody>
          <a:bodyPr wrap="square" lIns="0" tIns="0" rIns="0" bIns="0" rtlCol="0">
            <a:noAutofit/>
          </a:bodyPr>
          <a:lstStyle/>
          <a:p>
            <a:r>
              <a:rPr lang="en-US" sz="1600" dirty="0">
                <a:solidFill>
                  <a:schemeClr val="tx1"/>
                </a:solidFill>
              </a:rPr>
              <a:t>CEA formulas, NMB </a:t>
            </a:r>
            <a:r>
              <a:rPr lang="en-US" sz="1600" dirty="0" err="1">
                <a:solidFill>
                  <a:schemeClr val="tx1"/>
                </a:solidFill>
              </a:rPr>
              <a:t>etc</a:t>
            </a:r>
            <a:endParaRPr lang="en-US" sz="1600" dirty="0">
              <a:solidFill>
                <a:schemeClr val="tx1"/>
              </a:solidFill>
            </a:endParaRPr>
          </a:p>
        </p:txBody>
      </p:sp>
    </p:spTree>
    <p:extLst>
      <p:ext uri="{BB962C8B-B14F-4D97-AF65-F5344CB8AC3E}">
        <p14:creationId xmlns:p14="http://schemas.microsoft.com/office/powerpoint/2010/main" val="41235310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122</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123</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 Willingness to pay per QALY</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127</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128</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A80BA-A31F-41A3-B4C1-15D264888425}"/>
              </a:ext>
            </a:extLst>
          </p:cNvPr>
          <p:cNvPicPr>
            <a:picLocks noChangeAspect="1"/>
          </p:cNvPicPr>
          <p:nvPr/>
        </p:nvPicPr>
        <p:blipFill>
          <a:blip r:embed="rId2"/>
          <a:stretch>
            <a:fillRect/>
          </a:stretch>
        </p:blipFill>
        <p:spPr>
          <a:xfrm>
            <a:off x="442921" y="312073"/>
            <a:ext cx="8243879" cy="4519353"/>
          </a:xfrm>
          <a:prstGeom prst="rect">
            <a:avLst/>
          </a:prstGeom>
        </p:spPr>
      </p:pic>
      <p:sp>
        <p:nvSpPr>
          <p:cNvPr id="4" name="Slide Number Placeholder 3">
            <a:extLst>
              <a:ext uri="{FF2B5EF4-FFF2-40B4-BE49-F238E27FC236}">
                <a16:creationId xmlns:a16="http://schemas.microsoft.com/office/drawing/2014/main" id="{9B96498A-CD3E-1D48-89BF-835136579EE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22119536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130</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131</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Pairwise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132</a:t>
            </a:fld>
            <a:endParaRPr lang="en-US"/>
          </a:p>
        </p:txBody>
      </p:sp>
      <p:sp>
        <p:nvSpPr>
          <p:cNvPr id="4" name="Rectangle 3">
            <a:extLst>
              <a:ext uri="{FF2B5EF4-FFF2-40B4-BE49-F238E27FC236}">
                <a16:creationId xmlns:a16="http://schemas.microsoft.com/office/drawing/2014/main" id="{8514F2CE-E68C-FE4E-8363-1F94748FCD18}"/>
              </a:ext>
            </a:extLst>
          </p:cNvPr>
          <p:cNvSpPr/>
          <p:nvPr/>
        </p:nvSpPr>
        <p:spPr>
          <a:xfrm>
            <a:off x="457200" y="1143000"/>
            <a:ext cx="1459054"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$ceac</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1A1CB988-2A6F-0B47-9A6F-C08B00923FB9}"/>
              </a:ext>
            </a:extLst>
          </p:cNvPr>
          <p:cNvSpPr/>
          <p:nvPr/>
        </p:nvSpPr>
        <p:spPr>
          <a:xfrm>
            <a:off x="457200" y="1826741"/>
            <a:ext cx="4572000" cy="2231380"/>
          </a:xfrm>
          <a:prstGeom prst="rect">
            <a:avLst/>
          </a:prstGeom>
        </p:spPr>
        <p:txBody>
          <a:bodyPr>
            <a:spAutoFit/>
          </a:bodyPr>
          <a:lstStyle/>
          <a:p>
            <a:r>
              <a:rPr lang="en-US" dirty="0"/>
              <a:t>             </a:t>
            </a:r>
            <a:r>
              <a:rPr lang="en-US" sz="1100" dirty="0">
                <a:latin typeface="Lucida Console" panose="020B0609040504020204" pitchFamily="49" charset="0"/>
              </a:rPr>
              <a:t>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2      1    0</a:t>
            </a:r>
          </a:p>
          <a:p>
            <a:r>
              <a:rPr lang="en-US" sz="1100" dirty="0">
                <a:latin typeface="Lucida Console" panose="020B0609040504020204" pitchFamily="49" charset="0"/>
              </a:rPr>
              <a:t>  2:    500           2      1    0</a:t>
            </a:r>
          </a:p>
          <a:p>
            <a:r>
              <a:rPr lang="en-US" sz="1100" dirty="0">
                <a:latin typeface="Lucida Console" panose="020B0609040504020204" pitchFamily="49" charset="0"/>
              </a:rPr>
              <a:t>  3:   1000           2      1    0</a:t>
            </a:r>
          </a:p>
          <a:p>
            <a:r>
              <a:rPr lang="en-US" sz="1100" dirty="0">
                <a:latin typeface="Lucida Console" panose="020B0609040504020204" pitchFamily="49" charset="0"/>
              </a:rPr>
              <a:t>  4:   1500           2      1    0</a:t>
            </a:r>
          </a:p>
          <a:p>
            <a:r>
              <a:rPr lang="en-US" sz="1100" dirty="0">
                <a:latin typeface="Lucida Console" panose="020B0609040504020204" pitchFamily="49" charset="0"/>
              </a:rPr>
              <a:t>  5:   2000           2      1    0</a:t>
            </a:r>
          </a:p>
          <a:p>
            <a:r>
              <a:rPr lang="en-US" sz="1100" dirty="0">
                <a:latin typeface="Lucida Console" panose="020B0609040504020204" pitchFamily="49" charset="0"/>
              </a:rPr>
              <a:t> ---                               </a:t>
            </a:r>
          </a:p>
          <a:p>
            <a:r>
              <a:rPr lang="en-US" sz="1100" dirty="0">
                <a:latin typeface="Lucida Console" panose="020B0609040504020204" pitchFamily="49" charset="0"/>
              </a:rPr>
              <a:t>497: 248000           2      1    1</a:t>
            </a:r>
          </a:p>
          <a:p>
            <a:r>
              <a:rPr lang="en-US" sz="1100" dirty="0">
                <a:latin typeface="Lucida Console" panose="020B0609040504020204" pitchFamily="49" charset="0"/>
              </a:rPr>
              <a:t>498: 248500           2      1    1</a:t>
            </a:r>
          </a:p>
          <a:p>
            <a:r>
              <a:rPr lang="en-US" sz="1100" dirty="0">
                <a:latin typeface="Lucida Console" panose="020B0609040504020204" pitchFamily="49" charset="0"/>
              </a:rPr>
              <a:t>499: 249000           2      1    1</a:t>
            </a:r>
          </a:p>
          <a:p>
            <a:r>
              <a:rPr lang="en-US" sz="1100" dirty="0">
                <a:latin typeface="Lucida Console" panose="020B0609040504020204" pitchFamily="49" charset="0"/>
              </a:rPr>
              <a:t>500: 249500           2      1    1</a:t>
            </a:r>
          </a:p>
          <a:p>
            <a:r>
              <a:rPr lang="en-US" sz="1100" dirty="0">
                <a:latin typeface="Lucida Console" panose="020B0609040504020204" pitchFamily="49" charset="0"/>
              </a:rPr>
              <a:t>501: 250000           2      1    1</a:t>
            </a:r>
          </a:p>
        </p:txBody>
      </p:sp>
    </p:spTree>
    <p:extLst>
      <p:ext uri="{BB962C8B-B14F-4D97-AF65-F5344CB8AC3E}">
        <p14:creationId xmlns:p14="http://schemas.microsoft.com/office/powerpoint/2010/main" val="385411947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Pairwise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133</a:t>
            </a:fld>
            <a:endParaRPr lang="en-US"/>
          </a:p>
        </p:txBody>
      </p:sp>
      <p:sp>
        <p:nvSpPr>
          <p:cNvPr id="4" name="Rectangle 3">
            <a:extLst>
              <a:ext uri="{FF2B5EF4-FFF2-40B4-BE49-F238E27FC236}">
                <a16:creationId xmlns:a16="http://schemas.microsoft.com/office/drawing/2014/main" id="{5A3EFFF7-7E31-EE49-8E1A-2EE030552376}"/>
              </a:ext>
            </a:extLst>
          </p:cNvPr>
          <p:cNvSpPr/>
          <p:nvPr/>
        </p:nvSpPr>
        <p:spPr>
          <a:xfrm>
            <a:off x="457200" y="1017080"/>
            <a:ext cx="6209070"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$ceac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1574931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Pairwise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134</a:t>
            </a:fld>
            <a:endParaRPr lang="en-US"/>
          </a:p>
        </p:txBody>
      </p:sp>
      <p:pic>
        <p:nvPicPr>
          <p:cNvPr id="4" name="Picture 3">
            <a:extLst>
              <a:ext uri="{FF2B5EF4-FFF2-40B4-BE49-F238E27FC236}">
                <a16:creationId xmlns:a16="http://schemas.microsoft.com/office/drawing/2014/main" id="{226DF05C-09D2-6648-96E9-47408FE7BAF1}"/>
              </a:ext>
            </a:extLst>
          </p:cNvPr>
          <p:cNvPicPr>
            <a:picLocks noChangeAspect="1"/>
          </p:cNvPicPr>
          <p:nvPr/>
        </p:nvPicPr>
        <p:blipFill>
          <a:blip r:embed="rId2"/>
          <a:stretch>
            <a:fillRect/>
          </a:stretch>
        </p:blipFill>
        <p:spPr>
          <a:xfrm>
            <a:off x="1633927" y="838661"/>
            <a:ext cx="5848975" cy="4177839"/>
          </a:xfrm>
          <a:prstGeom prst="rect">
            <a:avLst/>
          </a:prstGeom>
        </p:spPr>
      </p:pic>
    </p:spTree>
    <p:extLst>
      <p:ext uri="{BB962C8B-B14F-4D97-AF65-F5344CB8AC3E}">
        <p14:creationId xmlns:p14="http://schemas.microsoft.com/office/powerpoint/2010/main" val="860286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F7D7E-B2E4-E64C-91D4-21ABF83C6BA2}"/>
              </a:ext>
            </a:extLst>
          </p:cNvPr>
          <p:cNvSpPr>
            <a:spLocks noGrp="1"/>
          </p:cNvSpPr>
          <p:nvPr>
            <p:ph type="title"/>
          </p:nvPr>
        </p:nvSpPr>
        <p:spPr/>
        <p:txBody>
          <a:bodyPr/>
          <a:lstStyle/>
          <a:p>
            <a:r>
              <a:rPr lang="en-US" dirty="0"/>
              <a:t>Cost-effectiveness acceptability frontier (CEAF)</a:t>
            </a:r>
          </a:p>
        </p:txBody>
      </p:sp>
      <p:sp>
        <p:nvSpPr>
          <p:cNvPr id="3" name="Content Placeholder 2">
            <a:extLst>
              <a:ext uri="{FF2B5EF4-FFF2-40B4-BE49-F238E27FC236}">
                <a16:creationId xmlns:a16="http://schemas.microsoft.com/office/drawing/2014/main" id="{FA2FC342-5B21-934C-99C9-48FDA5388DA1}"/>
              </a:ext>
            </a:extLst>
          </p:cNvPr>
          <p:cNvSpPr>
            <a:spLocks noGrp="1"/>
          </p:cNvSpPr>
          <p:nvPr>
            <p:ph idx="1"/>
          </p:nvPr>
        </p:nvSpPr>
        <p:spPr/>
        <p:txBody>
          <a:bodyPr/>
          <a:lstStyle/>
          <a:p>
            <a:r>
              <a:rPr lang="en-US" dirty="0"/>
              <a:t>One drawback of the CEAC is that the probability of being cost-effective cannot be used to determine the optimal treatment option. </a:t>
            </a:r>
          </a:p>
          <a:p>
            <a:r>
              <a:rPr lang="en-US" dirty="0"/>
              <a:t>Instead, if a decision-makers objective is to maximize health gain, then decisions should be based on the expected NMB. </a:t>
            </a:r>
          </a:p>
          <a:p>
            <a:r>
              <a:rPr lang="en-US" dirty="0"/>
              <a:t>The cost-effectiveness acceptability frontier (CEAF), which plots the probability that the optimal treatment strategy (i.e., the strategy with the highest expected NMB) is cost-effective, is appropriate in this context.</a:t>
            </a:r>
          </a:p>
        </p:txBody>
      </p:sp>
      <p:sp>
        <p:nvSpPr>
          <p:cNvPr id="4" name="Slide Number Placeholder 3">
            <a:extLst>
              <a:ext uri="{FF2B5EF4-FFF2-40B4-BE49-F238E27FC236}">
                <a16:creationId xmlns:a16="http://schemas.microsoft.com/office/drawing/2014/main" id="{A5A8BBDE-386E-084B-BC65-B805671AE6D4}"/>
              </a:ext>
            </a:extLst>
          </p:cNvPr>
          <p:cNvSpPr>
            <a:spLocks noGrp="1"/>
          </p:cNvSpPr>
          <p:nvPr>
            <p:ph type="sldNum" sz="quarter" idx="4"/>
          </p:nvPr>
        </p:nvSpPr>
        <p:spPr/>
        <p:txBody>
          <a:bodyPr/>
          <a:lstStyle/>
          <a:p>
            <a:fld id="{CF7A681D-9A53-0F41-890B-1BA01E4644AD}" type="slidenum">
              <a:rPr lang="en-US" smtClean="0"/>
              <a:pPr/>
              <a:t>135</a:t>
            </a:fld>
            <a:endParaRPr lang="en-US"/>
          </a:p>
        </p:txBody>
      </p:sp>
    </p:spTree>
    <p:extLst>
      <p:ext uri="{BB962C8B-B14F-4D97-AF65-F5344CB8AC3E}">
        <p14:creationId xmlns:p14="http://schemas.microsoft.com/office/powerpoint/2010/main" val="8838322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frontier (CEAF)</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136</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21377758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Cost-effectiveness acceptability frontier (CEAF)</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137</a:t>
            </a:fld>
            <a:endParaRPr lang="en-US"/>
          </a:p>
        </p:txBody>
      </p:sp>
      <p:sp>
        <p:nvSpPr>
          <p:cNvPr id="4" name="Rectangle 3">
            <a:extLst>
              <a:ext uri="{FF2B5EF4-FFF2-40B4-BE49-F238E27FC236}">
                <a16:creationId xmlns:a16="http://schemas.microsoft.com/office/drawing/2014/main" id="{0412F057-0CCE-AC49-AB0A-996A055AC30C}"/>
              </a:ext>
            </a:extLst>
          </p:cNvPr>
          <p:cNvSpPr/>
          <p:nvPr/>
        </p:nvSpPr>
        <p:spPr>
          <a:xfrm>
            <a:off x="452847" y="897159"/>
            <a:ext cx="5828032"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[best == 1],</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
        <p:nvSpPr>
          <p:cNvPr id="5" name="Rectangle 4">
            <a:extLst>
              <a:ext uri="{FF2B5EF4-FFF2-40B4-BE49-F238E27FC236}">
                <a16:creationId xmlns:a16="http://schemas.microsoft.com/office/drawing/2014/main" id="{1F009018-0DB8-FC42-9EEA-6B5541BBCFC4}"/>
              </a:ext>
            </a:extLst>
          </p:cNvPr>
          <p:cNvSpPr/>
          <p:nvPr/>
        </p:nvSpPr>
        <p:spPr>
          <a:xfrm>
            <a:off x="6280879" y="909898"/>
            <a:ext cx="2714482" cy="1015663"/>
          </a:xfrm>
          <a:prstGeom prst="rect">
            <a:avLst/>
          </a:prstGeom>
        </p:spPr>
        <p:txBody>
          <a:bodyPr wrap="square">
            <a:spAutoFit/>
          </a:bodyPr>
          <a:lstStyle/>
          <a:p>
            <a:r>
              <a:rPr lang="en-US" sz="1200" i="1" dirty="0">
                <a:solidFill>
                  <a:srgbClr val="002060"/>
                </a:solidFill>
                <a:latin typeface="Helvetica"/>
              </a:rPr>
              <a:t>A CEAF curve can be easily created by using the best column to subset to the treatment strategy with the highest expected NMB for each WTP value.</a:t>
            </a:r>
          </a:p>
        </p:txBody>
      </p:sp>
    </p:spTree>
    <p:extLst>
      <p:ext uri="{BB962C8B-B14F-4D97-AF65-F5344CB8AC3E}">
        <p14:creationId xmlns:p14="http://schemas.microsoft.com/office/powerpoint/2010/main" val="37030110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Cost-effectiveness acceptability frontier (CEAF)</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138</a:t>
            </a:fld>
            <a:endParaRPr lang="en-US"/>
          </a:p>
        </p:txBody>
      </p:sp>
      <p:pic>
        <p:nvPicPr>
          <p:cNvPr id="4" name="Picture 3">
            <a:extLst>
              <a:ext uri="{FF2B5EF4-FFF2-40B4-BE49-F238E27FC236}">
                <a16:creationId xmlns:a16="http://schemas.microsoft.com/office/drawing/2014/main" id="{FBAA5EF4-5BBF-EB43-84B0-9E11311FD8B5}"/>
              </a:ext>
            </a:extLst>
          </p:cNvPr>
          <p:cNvPicPr>
            <a:picLocks noChangeAspect="1"/>
          </p:cNvPicPr>
          <p:nvPr/>
        </p:nvPicPr>
        <p:blipFill>
          <a:blip r:embed="rId2"/>
          <a:stretch>
            <a:fillRect/>
          </a:stretch>
        </p:blipFill>
        <p:spPr>
          <a:xfrm>
            <a:off x="1648917" y="697979"/>
            <a:ext cx="6223729" cy="4445521"/>
          </a:xfrm>
          <a:prstGeom prst="rect">
            <a:avLst/>
          </a:prstGeom>
        </p:spPr>
      </p:pic>
    </p:spTree>
    <p:extLst>
      <p:ext uri="{BB962C8B-B14F-4D97-AF65-F5344CB8AC3E}">
        <p14:creationId xmlns:p14="http://schemas.microsoft.com/office/powerpoint/2010/main" val="3440284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fontScale="85000" lnSpcReduction="10000"/>
          </a:bodyPr>
          <a:lstStyle/>
          <a:p>
            <a:r>
              <a:rPr lang="en-US" dirty="0"/>
              <a:t>A limitation of the prior measures are that they ignore the magnitude of cost or QALY gains. </a:t>
            </a:r>
          </a:p>
          <a:p>
            <a:r>
              <a:rPr lang="en-US" dirty="0"/>
              <a:t>A measure which combines the probability of being most effective with the magnitude of the expected NMB is the expected value of perfect information (EVPI). </a:t>
            </a:r>
          </a:p>
          <a:p>
            <a:r>
              <a:rPr lang="en-US" dirty="0"/>
              <a:t>Intuitively, the EVPI provides an estimate of the amount that a decision maker would be willing to pay to collect additional data and completely eliminate uncertainty. </a:t>
            </a:r>
          </a:p>
          <a:p>
            <a:r>
              <a:rPr lang="en-US" dirty="0"/>
              <a:t>Mathematically, the EVPI is defined as the difference between the maximum expected NMB given perfect information and the maximum expected NMB given current information. </a:t>
            </a:r>
          </a:p>
          <a:p>
            <a:r>
              <a:rPr lang="en-US" dirty="0"/>
              <a:t>In other words, we calculate the NMB for the optimal treatment strategy for each random draw of the parameters and compare that to the NMB for the treatment strategy that is optimal when averaging across all parameters. That is, the EVPI is calculated as,</a:t>
            </a:r>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139</a:t>
            </a:fld>
            <a:endParaRPr lang="en-US"/>
          </a:p>
        </p:txBody>
      </p:sp>
      <p:sp>
        <p:nvSpPr>
          <p:cNvPr id="5" name="TextBox 4">
            <a:extLst>
              <a:ext uri="{FF2B5EF4-FFF2-40B4-BE49-F238E27FC236}">
                <a16:creationId xmlns:a16="http://schemas.microsoft.com/office/drawing/2014/main" id="{5193F452-990E-B940-9FFF-1CD85F53CBA0}"/>
              </a:ext>
            </a:extLst>
          </p:cNvPr>
          <p:cNvSpPr txBox="1"/>
          <p:nvPr/>
        </p:nvSpPr>
        <p:spPr>
          <a:xfrm>
            <a:off x="3013454" y="3870833"/>
            <a:ext cx="2133600" cy="668216"/>
          </a:xfrm>
          <a:prstGeom prst="rect">
            <a:avLst/>
          </a:prstGeom>
          <a:solidFill>
            <a:srgbClr val="FF0000"/>
          </a:solidFill>
        </p:spPr>
        <p:txBody>
          <a:bodyPr wrap="square" lIns="0" tIns="0" rIns="0" bIns="0" rtlCol="0">
            <a:noAutofit/>
          </a:bodyPr>
          <a:lstStyle/>
          <a:p>
            <a:r>
              <a:rPr lang="en-US" sz="1600" dirty="0">
                <a:solidFill>
                  <a:schemeClr val="tx1"/>
                </a:solidFill>
              </a:rPr>
              <a:t>formulas</a:t>
            </a:r>
          </a:p>
        </p:txBody>
      </p:sp>
    </p:spTree>
    <p:extLst>
      <p:ext uri="{BB962C8B-B14F-4D97-AF65-F5344CB8AC3E}">
        <p14:creationId xmlns:p14="http://schemas.microsoft.com/office/powerpoint/2010/main" val="21732981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frontier (CEAF)</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140</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-87290.26  -87290.26 -1.164153e-10</a:t>
            </a:r>
          </a:p>
          <a:p>
            <a:r>
              <a:rPr lang="en-US" sz="1100" dirty="0">
                <a:latin typeface="Lucida Console" panose="020B0609040504020204" pitchFamily="49" charset="0"/>
              </a:rPr>
              <a:t>  2:      1    500    1  -83212.75  -83212.75  1.455192e-10</a:t>
            </a:r>
          </a:p>
          <a:p>
            <a:r>
              <a:rPr lang="en-US" sz="1100" dirty="0">
                <a:latin typeface="Lucida Console" panose="020B0609040504020204" pitchFamily="49" charset="0"/>
              </a:rPr>
              <a:t>  3:      1   1000    1  -79135.24  -79135.24 -4.365575e-11</a:t>
            </a:r>
          </a:p>
          <a:p>
            <a:r>
              <a:rPr lang="en-US" sz="1100" dirty="0">
                <a:latin typeface="Lucida Console" panose="020B0609040504020204" pitchFamily="49" charset="0"/>
              </a:rPr>
              <a:t>  4:      1   1500    1  -75057.73  -75057.73 -1.455192e-11</a:t>
            </a:r>
          </a:p>
          <a:p>
            <a:r>
              <a:rPr lang="en-US" sz="1100" dirty="0">
                <a:latin typeface="Lucida Console" panose="020B0609040504020204" pitchFamily="49" charset="0"/>
              </a:rPr>
              <a:t>  5:      1   2000    1  -70980.22  -70980.22  2.910383e-11</a:t>
            </a:r>
          </a:p>
          <a:p>
            <a:r>
              <a:rPr lang="en-US" sz="1100" dirty="0">
                <a:latin typeface="Lucida Console" panose="020B0609040504020204" pitchFamily="49" charset="0"/>
              </a:rPr>
              <a:t> ---                                                       </a:t>
            </a:r>
          </a:p>
          <a:p>
            <a:r>
              <a:rPr lang="en-US" sz="1100" dirty="0">
                <a:latin typeface="Lucida Console" panose="020B0609040504020204" pitchFamily="49" charset="0"/>
              </a:rPr>
              <a:t>497:      1 248000    2 2682341.56 2682341.56 -1.396984e-09</a:t>
            </a:r>
          </a:p>
          <a:p>
            <a:r>
              <a:rPr lang="en-US" sz="1100" dirty="0">
                <a:latin typeface="Lucida Console" panose="020B0609040504020204" pitchFamily="49" charset="0"/>
              </a:rPr>
              <a:t>498:      1 248500    2 2688311.67 2688311.67 -2.328306e-09</a:t>
            </a:r>
          </a:p>
          <a:p>
            <a:r>
              <a:rPr lang="en-US" sz="1100" dirty="0">
                <a:latin typeface="Lucida Console" panose="020B0609040504020204" pitchFamily="49" charset="0"/>
              </a:rPr>
              <a:t>499:      1 249000    2 2694281.77 2694281.77  1.396984e-09</a:t>
            </a:r>
          </a:p>
          <a:p>
            <a:r>
              <a:rPr lang="en-US" sz="1100" dirty="0">
                <a:latin typeface="Lucida Console" panose="020B0609040504020204" pitchFamily="49" charset="0"/>
              </a:rPr>
              <a:t>500:      1 249500    2 2700251.87 2700251.87  3.259629e-09</a:t>
            </a:r>
          </a:p>
          <a:p>
            <a:r>
              <a:rPr lang="en-US" sz="1100" dirty="0">
                <a:latin typeface="Lucida Console" panose="020B0609040504020204" pitchFamily="49" charset="0"/>
              </a:rPr>
              <a:t>501:      1 250000    2 2706221.98 2706221.98 -9.313226e-10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141</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142</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143</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hlinkClick r:id="rId2">
                  <a:extLst>
                    <a:ext uri="{A12FA001-AC4F-418D-AE19-62706E023703}">
                      <ahyp:hlinkClr xmlns:ahyp="http://schemas.microsoft.com/office/drawing/2018/hyperlinkcolor" val="tx"/>
                    </a:ext>
                  </a:extLst>
                </a:hlinkClick>
              </a:rPr>
              <a:t>https://</a:t>
            </a:r>
            <a:endParaRPr lang="en-US" sz="2000" dirty="0">
              <a:solidFill>
                <a:srgbClr val="C30D3E"/>
              </a:solidFill>
            </a:endParaRPr>
          </a:p>
        </p:txBody>
      </p:sp>
    </p:spTree>
    <p:extLst>
      <p:ext uri="{BB962C8B-B14F-4D97-AF65-F5344CB8AC3E}">
        <p14:creationId xmlns:p14="http://schemas.microsoft.com/office/powerpoint/2010/main" val="27707236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a:t>
            </a:r>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144</a:t>
            </a:fld>
            <a:endParaRPr lang="en-US"/>
          </a:p>
        </p:txBody>
      </p:sp>
    </p:spTree>
    <p:extLst>
      <p:ext uri="{BB962C8B-B14F-4D97-AF65-F5344CB8AC3E}">
        <p14:creationId xmlns:p14="http://schemas.microsoft.com/office/powerpoint/2010/main" val="21157413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 </a:t>
            </a:r>
          </a:p>
          <a:p>
            <a:r>
              <a:rPr lang="en-US" dirty="0"/>
              <a:t>Your problems are rarely unique</a:t>
            </a:r>
          </a:p>
          <a:p>
            <a:r>
              <a:rPr lang="en-US" dirty="0"/>
              <a:t>Easier to share and review</a:t>
            </a:r>
          </a:p>
          <a:p>
            <a:r>
              <a:rPr lang="en-US" dirty="0"/>
              <a:t>More complex analysis and microsimulation …..</a:t>
            </a:r>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146</a:t>
            </a:fld>
            <a:endParaRPr lang="en-US"/>
          </a:p>
        </p:txBody>
      </p:sp>
    </p:spTree>
    <p:extLst>
      <p:ext uri="{BB962C8B-B14F-4D97-AF65-F5344CB8AC3E}">
        <p14:creationId xmlns:p14="http://schemas.microsoft.com/office/powerpoint/2010/main" val="27990263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err="1"/>
              <a:t>bcea</a:t>
            </a:r>
            <a:endParaRPr lang="en-US" sz="1800" dirty="0"/>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147</a:t>
            </a:fld>
            <a:endParaRPr lang="en-US"/>
          </a:p>
        </p:txBody>
      </p:sp>
    </p:spTree>
    <p:extLst>
      <p:ext uri="{BB962C8B-B14F-4D97-AF65-F5344CB8AC3E}">
        <p14:creationId xmlns:p14="http://schemas.microsoft.com/office/powerpoint/2010/main" val="2919429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148</a:t>
            </a:fld>
            <a:endParaRPr lang="en-US"/>
          </a:p>
        </p:txBody>
      </p:sp>
    </p:spTree>
    <p:extLst>
      <p:ext uri="{BB962C8B-B14F-4D97-AF65-F5344CB8AC3E}">
        <p14:creationId xmlns:p14="http://schemas.microsoft.com/office/powerpoint/2010/main" val="3032907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149</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150</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151</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152</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153</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3CC0C-6DB6-424D-8646-83260C5B6F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8BFB06-59E5-7845-8248-156F662BACF5}"/>
              </a:ext>
            </a:extLst>
          </p:cNvPr>
          <p:cNvSpPr>
            <a:spLocks noGrp="1"/>
          </p:cNvSpPr>
          <p:nvPr>
            <p:ph idx="1"/>
          </p:nvPr>
        </p:nvSpPr>
        <p:spPr/>
        <p:txBody>
          <a:bodyPr/>
          <a:lstStyle/>
          <a:p>
            <a:r>
              <a:rPr lang="en-US" dirty="0"/>
              <a:t>Link to IVI NSCLC model</a:t>
            </a:r>
          </a:p>
          <a:p>
            <a:r>
              <a:rPr lang="en-US"/>
              <a:t>Screenshot</a:t>
            </a:r>
          </a:p>
          <a:p>
            <a:endParaRPr lang="en-US" dirty="0"/>
          </a:p>
        </p:txBody>
      </p:sp>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154</a:t>
            </a:fld>
            <a:endParaRPr lang="en-US"/>
          </a:p>
        </p:txBody>
      </p:sp>
    </p:spTree>
    <p:extLst>
      <p:ext uri="{BB962C8B-B14F-4D97-AF65-F5344CB8AC3E}">
        <p14:creationId xmlns:p14="http://schemas.microsoft.com/office/powerpoint/2010/main" val="4284017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CFDD-0964-2845-AC27-65868DC6B1BD}"/>
              </a:ext>
            </a:extLst>
          </p:cNvPr>
          <p:cNvSpPr>
            <a:spLocks noGrp="1"/>
          </p:cNvSpPr>
          <p:nvPr>
            <p:ph type="title"/>
          </p:nvPr>
        </p:nvSpPr>
        <p:spPr/>
        <p:txBody>
          <a:bodyPr/>
          <a:lstStyle/>
          <a:p>
            <a:r>
              <a:rPr lang="en-US" dirty="0"/>
              <a:t>Criticisms</a:t>
            </a:r>
          </a:p>
        </p:txBody>
      </p:sp>
      <p:sp>
        <p:nvSpPr>
          <p:cNvPr id="3" name="Content Placeholder 2">
            <a:extLst>
              <a:ext uri="{FF2B5EF4-FFF2-40B4-BE49-F238E27FC236}">
                <a16:creationId xmlns:a16="http://schemas.microsoft.com/office/drawing/2014/main" id="{78DAC745-7B51-734A-AC49-43B8DFC74255}"/>
              </a:ext>
            </a:extLst>
          </p:cNvPr>
          <p:cNvSpPr>
            <a:spLocks noGrp="1"/>
          </p:cNvSpPr>
          <p:nvPr>
            <p:ph idx="1"/>
          </p:nvPr>
        </p:nvSpPr>
        <p:spPr/>
        <p:txBody>
          <a:bodyPr/>
          <a:lstStyle/>
          <a:p>
            <a:r>
              <a:rPr lang="en-US" dirty="0"/>
              <a:t>Really hard to check, models can be validated by building second one from scratch, this is rarely done due to budget and time constraints</a:t>
            </a:r>
          </a:p>
          <a:p>
            <a:r>
              <a:rPr lang="en-US" dirty="0"/>
              <a:t>Complex procedures generally require VBA knowledge </a:t>
            </a:r>
          </a:p>
          <a:p>
            <a:r>
              <a:rPr lang="en-US" dirty="0"/>
              <a:t>Increasingly more data and other models, inform CEA. Excel cannot do all of these things</a:t>
            </a:r>
          </a:p>
          <a:p>
            <a:r>
              <a:rPr lang="en-US" dirty="0"/>
              <a:t>Slow performance with large and complex models </a:t>
            </a:r>
          </a:p>
          <a:p>
            <a:endParaRPr lang="en-US" dirty="0"/>
          </a:p>
        </p:txBody>
      </p:sp>
      <p:sp>
        <p:nvSpPr>
          <p:cNvPr id="4" name="Slide Number Placeholder 3">
            <a:extLst>
              <a:ext uri="{FF2B5EF4-FFF2-40B4-BE49-F238E27FC236}">
                <a16:creationId xmlns:a16="http://schemas.microsoft.com/office/drawing/2014/main" id="{94068012-20D4-B84D-B423-FDA2866E757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261527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regression analysis, hypothesis testing, data management, visualization and cleaning (and many, many other things)</a:t>
            </a:r>
          </a:p>
          <a:p>
            <a:r>
              <a:rPr lang="en-US" dirty="0"/>
              <a:t>All parts of an analysis can exist in one file (code)</a:t>
            </a:r>
          </a:p>
          <a:p>
            <a:r>
              <a:rPr lang="en-US" dirty="0"/>
              <a:t>CEA models can be coded from ‘scratch’ using r core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638C1-C720-4BEC-AC97-1150569F2967}"/>
              </a:ext>
            </a:extLst>
          </p:cNvPr>
          <p:cNvSpPr>
            <a:spLocks noGrp="1"/>
          </p:cNvSpPr>
          <p:nvPr>
            <p:ph type="title"/>
          </p:nvPr>
        </p:nvSpPr>
        <p:spPr/>
        <p:txBody>
          <a:bodyPr/>
          <a:lstStyle/>
          <a:p>
            <a:r>
              <a:rPr lang="en-US" dirty="0"/>
              <a:t>Programing in R</a:t>
            </a:r>
          </a:p>
        </p:txBody>
      </p:sp>
      <p:sp>
        <p:nvSpPr>
          <p:cNvPr id="3" name="Content Placeholder 2">
            <a:extLst>
              <a:ext uri="{FF2B5EF4-FFF2-40B4-BE49-F238E27FC236}">
                <a16:creationId xmlns:a16="http://schemas.microsoft.com/office/drawing/2014/main" id="{050EEB18-29BA-4E94-A59B-5D77C149FC1A}"/>
              </a:ext>
            </a:extLst>
          </p:cNvPr>
          <p:cNvSpPr txBox="1">
            <a:spLocks/>
          </p:cNvSpPr>
          <p:nvPr/>
        </p:nvSpPr>
        <p:spPr>
          <a:xfrm>
            <a:off x="457200" y="1150936"/>
            <a:ext cx="7616825" cy="3107797"/>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Everything is an object or function</a:t>
            </a:r>
          </a:p>
          <a:p>
            <a:r>
              <a:rPr lang="en-US" dirty="0"/>
              <a:t>Code can be highly customized or generalized to suit purposes</a:t>
            </a:r>
          </a:p>
          <a:p>
            <a:r>
              <a:rPr lang="en-US" dirty="0"/>
              <a:t>Packages are shareable bundles of code, data, and documentation that allow for reproducible analysis </a:t>
            </a:r>
          </a:p>
          <a:p>
            <a:r>
              <a:rPr lang="en-US" dirty="0"/>
              <a:t>Built for statistical analysis, contains may functions relevant for CEA </a:t>
            </a:r>
          </a:p>
          <a:p>
            <a:r>
              <a:rPr lang="en-US" dirty="0"/>
              <a:t>There are many ways to do the same thing </a:t>
            </a:r>
          </a:p>
          <a:p>
            <a:endParaRPr lang="en-US" dirty="0"/>
          </a:p>
          <a:p>
            <a:pPr lvl="1"/>
            <a:endParaRPr lang="en-US" dirty="0"/>
          </a:p>
          <a:p>
            <a:pPr marL="342900" lvl="1" indent="0">
              <a:buFont typeface="Helvetica" charset="0"/>
              <a:buNone/>
            </a:pPr>
            <a:endParaRPr lang="en-US" dirty="0"/>
          </a:p>
        </p:txBody>
      </p:sp>
      <p:sp>
        <p:nvSpPr>
          <p:cNvPr id="4" name="Slide Number Placeholder 3">
            <a:extLst>
              <a:ext uri="{FF2B5EF4-FFF2-40B4-BE49-F238E27FC236}">
                <a16:creationId xmlns:a16="http://schemas.microsoft.com/office/drawing/2014/main" id="{79E782C8-759B-9447-896C-E6AE14BD547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415082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56E9-5D95-0749-A61C-4FE70053458E}"/>
              </a:ext>
            </a:extLst>
          </p:cNvPr>
          <p:cNvSpPr>
            <a:spLocks noGrp="1"/>
          </p:cNvSpPr>
          <p:nvPr>
            <p:ph type="title"/>
          </p:nvPr>
        </p:nvSpPr>
        <p:spPr/>
        <p:txBody>
          <a:bodyPr/>
          <a:lstStyle/>
          <a:p>
            <a:r>
              <a:rPr lang="en-US" dirty="0"/>
              <a:t>Two methods for simulating multi-state models</a:t>
            </a:r>
          </a:p>
        </p:txBody>
      </p:sp>
      <p:sp>
        <p:nvSpPr>
          <p:cNvPr id="3" name="Content Placeholder 2">
            <a:extLst>
              <a:ext uri="{FF2B5EF4-FFF2-40B4-BE49-F238E27FC236}">
                <a16:creationId xmlns:a16="http://schemas.microsoft.com/office/drawing/2014/main" id="{CBA2C12F-5FA5-9447-A9D7-3F3F9BC33178}"/>
              </a:ext>
            </a:extLst>
          </p:cNvPr>
          <p:cNvSpPr>
            <a:spLocks noGrp="1"/>
          </p:cNvSpPr>
          <p:nvPr>
            <p:ph idx="1"/>
          </p:nvPr>
        </p:nvSpPr>
        <p:spPr/>
        <p:txBody>
          <a:bodyPr/>
          <a:lstStyle/>
          <a:p>
            <a:pPr marL="342900" indent="-342900">
              <a:buFont typeface="+mj-lt"/>
              <a:buAutoNum type="arabicPeriod"/>
            </a:pPr>
            <a:r>
              <a:rPr lang="en-US" dirty="0"/>
              <a:t>Cohort simulation (Aalen-Johansen estimator)</a:t>
            </a:r>
          </a:p>
          <a:p>
            <a:pPr marL="563562" lvl="1" indent="-342900"/>
            <a:r>
              <a:rPr lang="en-US" dirty="0"/>
              <a:t>Matrix version of the Kaplan-Meier estimator that can compute state occupancy probabilities</a:t>
            </a:r>
          </a:p>
          <a:p>
            <a:pPr marL="563562" lvl="1" indent="-342900"/>
            <a:r>
              <a:rPr lang="en-US" dirty="0"/>
              <a:t>Only applicable to clock-forward models</a:t>
            </a:r>
          </a:p>
          <a:p>
            <a:pPr marL="342900" indent="-342900">
              <a:buFont typeface="+mj-lt"/>
              <a:buAutoNum type="arabicPeriod"/>
            </a:pPr>
            <a:r>
              <a:rPr lang="en-US" dirty="0"/>
              <a:t>Individual-level simulation</a:t>
            </a:r>
          </a:p>
          <a:p>
            <a:pPr marL="563562" lvl="1" indent="-342900"/>
            <a:r>
              <a:rPr lang="en-US" dirty="0"/>
              <a:t>Simulate trajectories through multi-state model with random number generation for a large number of patients</a:t>
            </a:r>
          </a:p>
          <a:p>
            <a:pPr marL="563562" lvl="1" indent="-342900"/>
            <a:r>
              <a:rPr lang="en-US" dirty="0"/>
              <a:t>Compute expected values by averaging over simulating patients</a:t>
            </a:r>
          </a:p>
          <a:p>
            <a:pPr marL="563562" lvl="1" indent="-342900"/>
            <a:r>
              <a:rPr lang="en-US" dirty="0"/>
              <a:t>Applicable to both clock-forward and clock-reset models</a:t>
            </a:r>
          </a:p>
          <a:p>
            <a:pPr marL="563562" lvl="1" indent="-342900"/>
            <a:endParaRPr lang="en-US" dirty="0"/>
          </a:p>
          <a:p>
            <a:endParaRPr lang="en-US" dirty="0"/>
          </a:p>
          <a:p>
            <a:endParaRPr lang="en-US" dirty="0"/>
          </a:p>
        </p:txBody>
      </p:sp>
    </p:spTree>
    <p:extLst>
      <p:ext uri="{BB962C8B-B14F-4D97-AF65-F5344CB8AC3E}">
        <p14:creationId xmlns:p14="http://schemas.microsoft.com/office/powerpoint/2010/main" val="25456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25</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26</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703807567"/>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monotherapy</a:t>
            </a:r>
          </a:p>
          <a:p>
            <a:endParaRPr lang="en-US" sz="1400" dirty="0"/>
          </a:p>
          <a:p>
            <a:endParaRPr lang="en-US" sz="1400" dirty="0"/>
          </a:p>
          <a:p>
            <a:pPr marL="0" indent="0">
              <a:buNone/>
            </a:pPr>
            <a:endParaRPr lang="en-US" sz="1400" dirty="0"/>
          </a:p>
          <a:p>
            <a:r>
              <a:rPr lang="en-US" sz="1400" dirty="0"/>
              <a:t>Relative risk of disease progression with combination therapy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2966481734"/>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Tree>
    <p:extLst>
      <p:ext uri="{BB962C8B-B14F-4D97-AF65-F5344CB8AC3E}">
        <p14:creationId xmlns:p14="http://schemas.microsoft.com/office/powerpoint/2010/main" val="1302517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30</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 constant probability of dying when Healthy (all-cause mortality)</a:t>
            </a:r>
          </a:p>
          <a:p>
            <a:r>
              <a:rPr lang="en-US" sz="1100" dirty="0">
                <a:latin typeface="Lucida Console" panose="020B0609040504020204" pitchFamily="49" charset="0"/>
              </a:rPr>
              <a:t>p_hs1 &lt;- 0.15 		# probability of becoming Sick when Healthy</a:t>
            </a:r>
          </a:p>
          <a:p>
            <a:r>
              <a:rPr lang="en-US" sz="1100" dirty="0">
                <a:latin typeface="Lucida Console" panose="020B0609040504020204" pitchFamily="49" charset="0"/>
              </a:rPr>
              <a:t>p_s1h &lt;- 0.5 		# probability of becoming Healthy when Sick</a:t>
            </a:r>
          </a:p>
          <a:p>
            <a:r>
              <a:rPr lang="en-US" sz="1100" dirty="0">
                <a:latin typeface="Lucida Console" panose="020B0609040504020204" pitchFamily="49" charset="0"/>
              </a:rPr>
              <a:t>p_s1s2 &lt;- 0.105 		# probability of becoming Sicker when Sick</a:t>
            </a:r>
          </a:p>
          <a:p>
            <a:r>
              <a:rPr lang="en-US" sz="1100" dirty="0">
                <a:latin typeface="Lucida Console" panose="020B0609040504020204" pitchFamily="49" charset="0"/>
              </a:rPr>
              <a:t>p_s1d &lt;- 0.006 		# constant probability of dying when Sick</a:t>
            </a:r>
          </a:p>
          <a:p>
            <a:r>
              <a:rPr lang="en-US" sz="1100" dirty="0">
                <a:latin typeface="Lucida Console" panose="020B0609040504020204" pitchFamily="49" charset="0"/>
              </a:rPr>
              <a:t>p_s2d &lt;- 0.02 		#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748144"/>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p_new</a:t>
            </a:r>
            <a:r>
              <a:rPr lang="en-US" sz="1100" b="1" dirty="0">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3940462"/>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.075, 0.5, 0)</a:t>
            </a:r>
          </a:p>
          <a:p>
            <a:r>
              <a:rPr lang="en-US" sz="1100" b="1" dirty="0" err="1">
                <a:solidFill>
                  <a:srgbClr val="0070C0"/>
                </a:solidFill>
                <a:latin typeface="Lucida Console" panose="020B0609040504020204" pitchFamily="49" charset="0"/>
              </a:rPr>
              <a:t>costs_medical</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x_init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35</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335518"/>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2421252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 * utility)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latin typeface="Lucida Console" panose="020B0609040504020204" pitchFamily="49" charset="0"/>
              </a:rPr>
              <a:t>x_soc</a:t>
            </a:r>
            <a:r>
              <a:rPr lang="en-US" sz="1100" dirty="0">
                <a:latin typeface="Lucida Console" panose="020B0609040504020204" pitchFamily="49" charset="0"/>
              </a:rPr>
              <a:t>[2, ] * utility,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dqalys_soc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115106.8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754874"/>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a:t>
            </a:r>
            <a:r>
              <a:rPr lang="en-US" sz="600" dirty="0" err="1">
                <a:latin typeface="Lucida Console" panose="020B0609040504020204" pitchFamily="49" charset="0"/>
              </a:rPr>
              <a:t>Inremental</a:t>
            </a:r>
            <a:r>
              <a:rPr lang="en-US" sz="600" dirty="0">
                <a:latin typeface="Lucida Console" panose="020B0609040504020204" pitchFamily="49" charset="0"/>
              </a:rPr>
              <a:t>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a:t>
            </a:r>
            <a:r>
              <a:rPr lang="en-US" sz="600" dirty="0" err="1">
                <a:latin typeface="Lucida Console" panose="020B0609040504020204" pitchFamily="49" charset="0"/>
              </a:rPr>
              <a:t>Inremental</a:t>
            </a:r>
            <a:r>
              <a:rPr lang="en-US" sz="600" dirty="0">
                <a:latin typeface="Lucida Console" panose="020B0609040504020204" pitchFamily="49" charset="0"/>
              </a:rPr>
              <a:t>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42</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a:t>
            </a:r>
          </a:p>
        </p:txBody>
      </p:sp>
      <p:pic>
        <p:nvPicPr>
          <p:cNvPr id="8" name="Picture 7">
            <a:extLst>
              <a:ext uri="{FF2B5EF4-FFF2-40B4-BE49-F238E27FC236}">
                <a16:creationId xmlns:a16="http://schemas.microsoft.com/office/drawing/2014/main" id="{16C85E7E-F70E-3646-B053-3BFF2870E0DC}"/>
              </a:ext>
            </a:extLst>
          </p:cNvPr>
          <p:cNvPicPr>
            <a:picLocks noChangeAspect="1"/>
          </p:cNvPicPr>
          <p:nvPr/>
        </p:nvPicPr>
        <p:blipFill>
          <a:blip r:embed="rId2"/>
          <a:stretch>
            <a:fillRect/>
          </a:stretch>
        </p:blipFill>
        <p:spPr>
          <a:xfrm>
            <a:off x="627522" y="1815933"/>
            <a:ext cx="5812606" cy="1144015"/>
          </a:xfrm>
          <a:prstGeom prst="rect">
            <a:avLst/>
          </a:prstGeom>
        </p:spPr>
      </p:pic>
    </p:spTree>
    <p:extLst>
      <p:ext uri="{BB962C8B-B14F-4D97-AF65-F5344CB8AC3E}">
        <p14:creationId xmlns:p14="http://schemas.microsoft.com/office/powerpoint/2010/main" val="166606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43</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44</a:t>
            </a:fld>
            <a:endParaRPr lang="en-US"/>
          </a:p>
        </p:txBody>
      </p:sp>
      <p:sp>
        <p:nvSpPr>
          <p:cNvPr id="4" name="Rectangle 3">
            <a:extLst>
              <a:ext uri="{FF2B5EF4-FFF2-40B4-BE49-F238E27FC236}">
                <a16:creationId xmlns:a16="http://schemas.microsoft.com/office/drawing/2014/main" id="{E4032389-F3FF-F74E-87E8-D933EB6DEADE}"/>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Link to complete R script</a:t>
            </a:r>
          </a:p>
        </p:txBody>
      </p:sp>
    </p:spTree>
    <p:extLst>
      <p:ext uri="{BB962C8B-B14F-4D97-AF65-F5344CB8AC3E}">
        <p14:creationId xmlns:p14="http://schemas.microsoft.com/office/powerpoint/2010/main" val="649334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Online documentation</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pic>
        <p:nvPicPr>
          <p:cNvPr id="5" name="Picture 4">
            <a:extLst>
              <a:ext uri="{FF2B5EF4-FFF2-40B4-BE49-F238E27FC236}">
                <a16:creationId xmlns:a16="http://schemas.microsoft.com/office/drawing/2014/main" id="{5E9B3B07-833D-034C-AAD9-FB6FC68AFA05}"/>
              </a:ext>
            </a:extLst>
          </p:cNvPr>
          <p:cNvPicPr>
            <a:picLocks noChangeAspect="1"/>
          </p:cNvPicPr>
          <p:nvPr/>
        </p:nvPicPr>
        <p:blipFill>
          <a:blip r:embed="rId2"/>
          <a:stretch>
            <a:fillRect/>
          </a:stretch>
        </p:blipFill>
        <p:spPr>
          <a:xfrm>
            <a:off x="1104902" y="841177"/>
            <a:ext cx="6738108" cy="4175323"/>
          </a:xfrm>
          <a:prstGeom prst="rect">
            <a:avLst/>
          </a:prstGeom>
        </p:spPr>
      </p:pic>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the “Simple Markov Cohort Model” documentation </a:t>
            </a:r>
          </a:p>
          <a:p>
            <a:r>
              <a:rPr lang="en-US" i="1" dirty="0"/>
              <a:t>Modify R-script “simple-</a:t>
            </a:r>
            <a:r>
              <a:rPr lang="en-US" i="1" dirty="0" err="1"/>
              <a:t>markov</a:t>
            </a:r>
            <a:r>
              <a:rPr lang="en-US" i="1" dirty="0"/>
              <a:t>-cohort-model”</a:t>
            </a:r>
          </a:p>
          <a:p>
            <a:pPr lvl="1"/>
            <a:r>
              <a:rPr lang="en-US" i="1" dirty="0"/>
              <a:t>Change relative risk</a:t>
            </a:r>
          </a:p>
          <a:p>
            <a:pPr lvl="1"/>
            <a:r>
              <a:rPr lang="en-US" i="1" dirty="0"/>
              <a:t>Change drug costs</a:t>
            </a:r>
          </a:p>
          <a:p>
            <a:pPr lvl="1"/>
            <a:r>
              <a:rPr lang="en-US" i="1" dirty="0"/>
              <a:t>Change utilities</a:t>
            </a:r>
          </a:p>
          <a:p>
            <a:pPr lvl="1"/>
            <a:r>
              <a:rPr lang="en-US" i="1" dirty="0"/>
              <a:t>Change follow-up time</a:t>
            </a:r>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46</a:t>
            </a:fld>
            <a:endParaRPr lang="en-US"/>
          </a:p>
        </p:txBody>
      </p:sp>
    </p:spTree>
    <p:extLst>
      <p:ext uri="{BB962C8B-B14F-4D97-AF65-F5344CB8AC3E}">
        <p14:creationId xmlns:p14="http://schemas.microsoft.com/office/powerpoint/2010/main" val="3599988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48</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r>
              <a:rPr lang="en-US" sz="1600" dirty="0"/>
              <a:t>The transitions from each state to the other 4 states can be modeled using a Dirichlet distribution</a:t>
            </a: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701116" y="2362802"/>
            <a:ext cx="6881714" cy="161582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transitions_soc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807958" y="4069689"/>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.075,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a:t>
            </a:r>
            <a:r>
              <a:rPr lang="en-US" dirty="0" err="1"/>
              <a:t>i.e</a:t>
            </a:r>
            <a:r>
              <a:rPr lang="en-US" dirty="0"/>
              <a:t>,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51</a:t>
            </a:fld>
            <a:endParaRPr lang="en-US"/>
          </a:p>
        </p:txBody>
      </p:sp>
    </p:spTree>
    <p:extLst>
      <p:ext uri="{BB962C8B-B14F-4D97-AF65-F5344CB8AC3E}">
        <p14:creationId xmlns:p14="http://schemas.microsoft.com/office/powerpoint/2010/main" val="395478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params_rng</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788400" cy="2631490"/>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a:t>
            </a:r>
          </a:p>
          <a:p>
            <a:r>
              <a:rPr lang="en-US" sz="1100" dirty="0">
                <a:latin typeface="Lucida Console" panose="020B0609040504020204" pitchFamily="49" charset="0"/>
              </a:rPr>
              <a:t>[1,] 0.8648675 0.1344587    0 0.0006738016 0.4893881 0.4028700 0.10138215 0.006359690    0</a:t>
            </a:r>
          </a:p>
          <a:p>
            <a:r>
              <a:rPr lang="en-US" sz="1100" dirty="0">
                <a:latin typeface="Lucida Console" panose="020B0609040504020204" pitchFamily="49" charset="0"/>
              </a:rPr>
              <a:t>[2,] 0.8644084 0.1341584    0 0.0014332112 0.5027019 0.4028378 0.08740946 0.007050816    0</a:t>
            </a:r>
          </a:p>
          <a:p>
            <a:r>
              <a:rPr lang="en-US" sz="1100" dirty="0">
                <a:latin typeface="Lucida Console" panose="020B0609040504020204" pitchFamily="49" charset="0"/>
              </a:rPr>
              <a:t>[3,] 0.8518388 0.1462222    0 0.0019390579 0.4660475 0.4056999 0.12015422 0.008098349    0</a:t>
            </a:r>
          </a:p>
          <a:p>
            <a:r>
              <a:rPr lang="en-US" sz="1100" dirty="0">
                <a:latin typeface="Lucida Console" panose="020B0609040504020204" pitchFamily="49" charset="0"/>
              </a:rPr>
              <a:t>[4,] 0.8324259 0.1667732    0 0.0008008371 0.4827817 0.4155604 0.09767953 0.003978354    0</a:t>
            </a:r>
          </a:p>
          <a:p>
            <a:r>
              <a:rPr lang="en-US" sz="1100" dirty="0">
                <a:latin typeface="Lucida Console" panose="020B0609040504020204" pitchFamily="49" charset="0"/>
              </a:rPr>
              <a:t>[5,] 0.8352081 0.1639068    0 0.0008851192 0.4756373 0.4211925 0.09949040 0.003679711    0</a:t>
            </a:r>
          </a:p>
          <a:p>
            <a:r>
              <a:rPr lang="en-US" sz="1100" dirty="0">
                <a:latin typeface="Lucida Console" panose="020B0609040504020204" pitchFamily="49" charset="0"/>
              </a:rPr>
              <a:t>[6,] 0.8458863 0.1509600    0 0.0031536920 0.5172189 0.3884067 0.09223853 0.002135855    0</a:t>
            </a:r>
          </a:p>
          <a:p>
            <a:endParaRPr lang="en-US" sz="1100" dirty="0">
              <a:latin typeface="Lucida Console" panose="020B0609040504020204" pitchFamily="49" charset="0"/>
            </a:endParaRPr>
          </a:p>
          <a:p>
            <a:r>
              <a:rPr lang="en-US" sz="1100" dirty="0">
                <a:latin typeface="Lucida Console" panose="020B0609040504020204" pitchFamily="49" charset="0"/>
              </a:rPr>
              <a:t>     s2_s1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 0.9785385 0.02146148   0    0    0   1</a:t>
            </a:r>
          </a:p>
          <a:p>
            <a:r>
              <a:rPr lang="en-US" sz="1100" dirty="0">
                <a:latin typeface="Lucida Console" panose="020B0609040504020204" pitchFamily="49" charset="0"/>
              </a:rPr>
              <a:t>[2,]     0 0.9772806 0.02271942   0    0    0   1</a:t>
            </a:r>
          </a:p>
          <a:p>
            <a:r>
              <a:rPr lang="en-US" sz="1100" dirty="0">
                <a:latin typeface="Lucida Console" panose="020B0609040504020204" pitchFamily="49" charset="0"/>
              </a:rPr>
              <a:t>[3,]     0 0.9879967 0.01200326   0    0    0   1</a:t>
            </a:r>
          </a:p>
          <a:p>
            <a:r>
              <a:rPr lang="en-US" sz="1100" dirty="0">
                <a:latin typeface="Lucida Console" panose="020B0609040504020204" pitchFamily="49" charset="0"/>
              </a:rPr>
              <a:t>[4,]     0 0.9853717 0.01462833   0    0    0   1</a:t>
            </a:r>
          </a:p>
          <a:p>
            <a:r>
              <a:rPr lang="en-US" sz="1100" dirty="0">
                <a:latin typeface="Lucida Console" panose="020B0609040504020204" pitchFamily="49" charset="0"/>
              </a:rPr>
              <a:t>[5,]     0 0.9829372 0.01706285   0    0    0   1</a:t>
            </a:r>
          </a:p>
          <a:p>
            <a:r>
              <a:rPr lang="en-US" sz="1100" dirty="0">
                <a:latin typeface="Lucida Console" panose="020B0609040504020204" pitchFamily="49" charset="0"/>
              </a:rPr>
              <a:t>[6,]     0 0.9866257 0.01337426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1"/>
            <a:r>
              <a:rPr lang="en-US" dirty="0"/>
              <a:t>health states</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765291" y="3788369"/>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97357" y="3788369"/>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dirty="0">
                <a:solidFill>
                  <a:schemeClr val="accent3"/>
                </a:solidFill>
                <a:latin typeface="Lucida Console" panose="020B0609040504020204" pitchFamily="49" charset="0"/>
              </a:rPr>
              <a:t>()</a:t>
            </a:r>
            <a:r>
              <a:rPr lang="en-US" dirty="0"/>
              <a:t>.</a:t>
            </a:r>
          </a:p>
        </p:txBody>
      </p:sp>
    </p:spTree>
    <p:extLst>
      <p:ext uri="{BB962C8B-B14F-4D97-AF65-F5344CB8AC3E}">
        <p14:creationId xmlns:p14="http://schemas.microsoft.com/office/powerpoint/2010/main" val="901876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97714"/>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 Start PSA loop</a:t>
            </a:r>
          </a:p>
          <a:p>
            <a:r>
              <a:rPr lang="en-US" sz="1000" dirty="0">
                <a:latin typeface="Lucida Console" panose="020B0609040504020204" pitchFamily="49" charset="0"/>
              </a:rPr>
              <a:t>    for (k in 1:n_strategies) { #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 End treatment strategy loop</a:t>
            </a:r>
          </a:p>
          <a:p>
            <a:r>
              <a:rPr lang="en-US" sz="1000" dirty="0">
                <a:latin typeface="Lucida Console" panose="020B0609040504020204" pitchFamily="49" charset="0"/>
              </a:rPr>
              <a:t>  } # End PSA loop</a:t>
            </a:r>
          </a:p>
          <a:p>
            <a:endParaRPr lang="en-US" sz="1000" dirty="0">
              <a:latin typeface="Lucida Console" panose="020B0609040504020204" pitchFamily="49" charset="0"/>
            </a:endParaRPr>
          </a:p>
          <a:p>
            <a:r>
              <a:rPr lang="en-US" sz="1000" dirty="0">
                <a:latin typeface="Lucida Console" panose="020B0609040504020204" pitchFamily="49" charset="0"/>
              </a:rPr>
              <a:t>  #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83778" y="503003"/>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4" y="1528156"/>
            <a:ext cx="3043474" cy="784830"/>
          </a:xfrm>
          <a:prstGeom prst="rect">
            <a:avLst/>
          </a:prstGeom>
        </p:spPr>
        <p:txBody>
          <a:bodyPr wrap="square">
            <a:spAutoFit/>
          </a:bodyPr>
          <a:lstStyle/>
          <a:p>
            <a:r>
              <a:rPr lang="en-US" sz="900" i="1" dirty="0">
                <a:solidFill>
                  <a:srgbClr val="002060"/>
                </a:solidFill>
              </a:rPr>
              <a:t>Simulates </a:t>
            </a:r>
          </a:p>
          <a:p>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 </a:t>
            </a:r>
          </a:p>
          <a:p>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a:p>
            <a:r>
              <a:rPr lang="en-US" sz="900" i="1" dirty="0">
                <a:solidFill>
                  <a:srgbClr val="002060"/>
                </a:solidFill>
              </a:rPr>
              <a:t>for each parameter sample and treatment strategy.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340668"/>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2" nodeType="clickEffect">
                                  <p:stCondLst>
                                    <p:cond delay="0"/>
                                  </p:stCondLst>
                                  <p:childTnLst>
                                    <p:set>
                                      <p:cBhvr>
                                        <p:cTn id="9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P spid="8" grpId="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 0.000000000 1.0000000   2734.207     12000.00</a:t>
            </a:r>
          </a:p>
          <a:p>
            <a:r>
              <a:rPr lang="en-US" sz="1100" dirty="0">
                <a:latin typeface="Lucida Console" panose="020B0609040504020204" pitchFamily="49" charset="0"/>
              </a:rPr>
              <a:t>[2,] 0.8648891 0.1333145 0.00000000 0.001796392 0.9382590   2491.018     11629.56</a:t>
            </a:r>
          </a:p>
          <a:p>
            <a:r>
              <a:rPr lang="en-US" sz="1100" dirty="0">
                <a:latin typeface="Lucida Console" panose="020B0609040504020204" pitchFamily="49" charset="0"/>
              </a:rPr>
              <a:t>[3,] 0.8133504 0.1712361 0.01149140 0.003922112 0.8938291   2364.921     11266.79</a:t>
            </a:r>
          </a:p>
          <a:p>
            <a:r>
              <a:rPr lang="en-US" sz="1100" dirty="0">
                <a:latin typeface="Lucida Console" panose="020B0609040504020204" pitchFamily="49" charset="0"/>
              </a:rPr>
              <a:t>[4,] 0.7873548 0.1802757 0.02597836 0.006391158 0.8555178   2274.555     10911.51</a:t>
            </a:r>
          </a:p>
          <a:p>
            <a:r>
              <a:rPr lang="en-US" sz="1100" dirty="0">
                <a:latin typeface="Lucida Console" panose="020B0609040504020204" pitchFamily="49" charset="0"/>
              </a:rPr>
              <a:t>[5,] 0.7693004 0.1806028 0.04090010 0.009196702 0.8199929   2195.976     10563.79</a:t>
            </a:r>
          </a:p>
          <a:p>
            <a:r>
              <a:rPr lang="en-US" sz="1100" dirty="0">
                <a:latin typeface="Lucida Console" panose="020B0609040504020204" pitchFamily="49" charset="0"/>
              </a:rPr>
              <a:t>[6,] 0.7538456 0.1783331 0.05549530 0.012325960 0.7862375   2122.139     10223.72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43AC7-2FAD-2C45-82B1-689910E8A401}"/>
              </a:ext>
            </a:extLst>
          </p:cNvPr>
          <p:cNvSpPr>
            <a:spLocks noGrp="1"/>
          </p:cNvSpPr>
          <p:nvPr>
            <p:ph type="title"/>
          </p:nvPr>
        </p:nvSpPr>
        <p:spPr/>
        <p:txBody>
          <a:bodyPr/>
          <a:lstStyle/>
          <a:p>
            <a:r>
              <a:rPr lang="en-US" dirty="0"/>
              <a:t>Reorganize output</a:t>
            </a:r>
          </a:p>
        </p:txBody>
      </p:sp>
      <p:sp>
        <p:nvSpPr>
          <p:cNvPr id="3" name="Content Placeholder 2">
            <a:extLst>
              <a:ext uri="{FF2B5EF4-FFF2-40B4-BE49-F238E27FC236}">
                <a16:creationId xmlns:a16="http://schemas.microsoft.com/office/drawing/2014/main" id="{DFEB728B-1098-1547-8A97-FE82E2C5D837}"/>
              </a:ext>
            </a:extLst>
          </p:cNvPr>
          <p:cNvSpPr>
            <a:spLocks noGrp="1"/>
          </p:cNvSpPr>
          <p:nvPr>
            <p:ph idx="1"/>
          </p:nvPr>
        </p:nvSpPr>
        <p:spPr/>
        <p:txBody>
          <a:bodyPr/>
          <a:lstStyle/>
          <a:p>
            <a:r>
              <a:rPr lang="en-US" dirty="0"/>
              <a:t>Although arrays are computationally efficient objects for storing data, they are not the most useful for summarizing data. </a:t>
            </a:r>
          </a:p>
          <a:p>
            <a:r>
              <a:rPr lang="en-US" dirty="0"/>
              <a:t>We will write to short functions to convert a 3D array to a </a:t>
            </a:r>
            <a:r>
              <a:rPr lang="en-US" dirty="0" err="1">
                <a:latin typeface="Lucida Console" panose="020B0609040504020204" pitchFamily="49" charset="0"/>
              </a:rPr>
              <a:t>data.table</a:t>
            </a:r>
            <a:r>
              <a:rPr lang="en-US" dirty="0">
                <a:latin typeface="Lucida Console" panose="020B0609040504020204" pitchFamily="49" charset="0"/>
              </a:rPr>
              <a:t> </a:t>
            </a:r>
            <a:r>
              <a:rPr lang="en-US" dirty="0"/>
              <a:t>so that we can summarize outcomes for each parameter sample and treatment strategy very quickly</a:t>
            </a:r>
          </a:p>
        </p:txBody>
      </p:sp>
      <p:sp>
        <p:nvSpPr>
          <p:cNvPr id="4" name="Slide Number Placeholder 3">
            <a:extLst>
              <a:ext uri="{FF2B5EF4-FFF2-40B4-BE49-F238E27FC236}">
                <a16:creationId xmlns:a16="http://schemas.microsoft.com/office/drawing/2014/main" id="{7709B306-8900-4042-940D-F4700FB5B72D}"/>
              </a:ext>
            </a:extLst>
          </p:cNvPr>
          <p:cNvSpPr>
            <a:spLocks noGrp="1"/>
          </p:cNvSpPr>
          <p:nvPr>
            <p:ph type="sldNum" sz="quarter" idx="4"/>
          </p:nvPr>
        </p:nvSpPr>
        <p:spPr/>
        <p:txBody>
          <a:bodyPr/>
          <a:lstStyle/>
          <a:p>
            <a:fld id="{CF7A681D-9A53-0F41-890B-1BA01E4644AD}" type="slidenum">
              <a:rPr lang="en-US" smtClean="0"/>
              <a:pPr/>
              <a:t>60</a:t>
            </a:fld>
            <a:endParaRPr lang="en-US"/>
          </a:p>
        </p:txBody>
      </p:sp>
    </p:spTree>
    <p:extLst>
      <p:ext uri="{BB962C8B-B14F-4D97-AF65-F5344CB8AC3E}">
        <p14:creationId xmlns:p14="http://schemas.microsoft.com/office/powerpoint/2010/main" val="25184761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5" name="Rectangle 4">
            <a:extLst>
              <a:ext uri="{FF2B5EF4-FFF2-40B4-BE49-F238E27FC236}">
                <a16:creationId xmlns:a16="http://schemas.microsoft.com/office/drawing/2014/main" id="{5D0BDA88-11E5-DA48-93F5-DF5463016A4B}"/>
              </a:ext>
            </a:extLst>
          </p:cNvPr>
          <p:cNvSpPr/>
          <p:nvPr/>
        </p:nvSpPr>
        <p:spPr>
          <a:xfrm>
            <a:off x="278672" y="970374"/>
            <a:ext cx="8570859" cy="3000821"/>
          </a:xfrm>
          <a:prstGeom prst="rect">
            <a:avLst/>
          </a:prstGeom>
          <a:solidFill>
            <a:schemeClr val="bg1">
              <a:lumMod val="85000"/>
            </a:schemeClr>
          </a:solidFill>
        </p:spPr>
        <p:txBody>
          <a:bodyPr wrap="square">
            <a:spAutoFit/>
          </a:bodyPr>
          <a:lstStyle/>
          <a:p>
            <a:r>
              <a:rPr lang="en-US" sz="1050" dirty="0">
                <a:latin typeface="Lucida Console" panose="020B0609040504020204" pitchFamily="49" charset="0"/>
              </a:rPr>
              <a:t># </a:t>
            </a:r>
            <a:r>
              <a:rPr lang="en-US" sz="1050" dirty="0" err="1">
                <a:latin typeface="Lucida Console" panose="020B0609040504020204" pitchFamily="49" charset="0"/>
              </a:rPr>
              <a:t>rbind</a:t>
            </a:r>
            <a:r>
              <a:rPr lang="en-US" sz="1050" dirty="0">
                <a:latin typeface="Lucida Console" panose="020B0609040504020204" pitchFamily="49" charset="0"/>
              </a:rPr>
              <a:t> an array of matrices into a single matrix</a:t>
            </a:r>
          </a:p>
          <a:p>
            <a:r>
              <a:rPr lang="en-US" sz="1050" b="1" dirty="0" err="1">
                <a:solidFill>
                  <a:schemeClr val="accent3"/>
                </a:solidFill>
                <a:latin typeface="Lucida Console" panose="020B0609040504020204" pitchFamily="49" charset="0"/>
              </a:rPr>
              <a:t>rbind_array</a:t>
            </a:r>
            <a:r>
              <a:rPr lang="en-US" sz="1050" b="1" dirty="0">
                <a:solidFill>
                  <a:schemeClr val="accent3"/>
                </a:solidFill>
                <a:latin typeface="Lucida Console" panose="020B0609040504020204" pitchFamily="49" charset="0"/>
              </a:rPr>
              <a:t> </a:t>
            </a:r>
            <a:r>
              <a:rPr lang="en-US" sz="1050" dirty="0">
                <a:latin typeface="Lucida Console" panose="020B0609040504020204" pitchFamily="49" charset="0"/>
              </a:rPr>
              <a:t>&lt;- function(x){</a:t>
            </a:r>
          </a:p>
          <a:p>
            <a:r>
              <a:rPr lang="en-US" sz="1050" dirty="0">
                <a:latin typeface="Lucida Console" panose="020B0609040504020204" pitchFamily="49" charset="0"/>
              </a:rPr>
              <a:t>  </a:t>
            </a:r>
            <a:r>
              <a:rPr lang="en-US" sz="1050" dirty="0" err="1">
                <a:latin typeface="Lucida Console" panose="020B0609040504020204" pitchFamily="49" charset="0"/>
              </a:rPr>
              <a:t>n_rows</a:t>
            </a:r>
            <a:r>
              <a:rPr lang="en-US" sz="1050" dirty="0">
                <a:latin typeface="Lucida Console" panose="020B0609040504020204" pitchFamily="49" charset="0"/>
              </a:rPr>
              <a:t> &lt;- dim(x)[3] * dim(x)[1]</a:t>
            </a:r>
          </a:p>
          <a:p>
            <a:r>
              <a:rPr lang="en-US" sz="1050" dirty="0">
                <a:latin typeface="Lucida Console" panose="020B0609040504020204" pitchFamily="49" charset="0"/>
              </a:rPr>
              <a:t>  </a:t>
            </a:r>
            <a:r>
              <a:rPr lang="en-US" sz="1050" dirty="0" err="1">
                <a:latin typeface="Lucida Console" panose="020B0609040504020204" pitchFamily="49" charset="0"/>
              </a:rPr>
              <a:t>x_mat</a:t>
            </a:r>
            <a:r>
              <a:rPr lang="en-US" sz="1050" dirty="0">
                <a:latin typeface="Lucida Console" panose="020B0609040504020204" pitchFamily="49" charset="0"/>
              </a:rPr>
              <a:t> &lt;- matrix(c(</a:t>
            </a:r>
            <a:r>
              <a:rPr lang="en-US" sz="1050" dirty="0" err="1">
                <a:latin typeface="Lucida Console" panose="020B0609040504020204" pitchFamily="49" charset="0"/>
              </a:rPr>
              <a:t>aperm</a:t>
            </a:r>
            <a:r>
              <a:rPr lang="en-US" sz="1050" dirty="0">
                <a:latin typeface="Lucida Console" panose="020B0609040504020204" pitchFamily="49" charset="0"/>
              </a:rPr>
              <a:t>(x, perm = c(2, 1, 3))),</a:t>
            </a:r>
          </a:p>
          <a:p>
            <a:r>
              <a:rPr lang="en-US" sz="1050" dirty="0">
                <a:latin typeface="Lucida Console" panose="020B0609040504020204" pitchFamily="49" charset="0"/>
              </a:rPr>
              <a:t>                  </a:t>
            </a:r>
            <a:r>
              <a:rPr lang="en-US" sz="1050" dirty="0" err="1">
                <a:latin typeface="Lucida Console" panose="020B0609040504020204" pitchFamily="49" charset="0"/>
              </a:rPr>
              <a:t>nrow</a:t>
            </a:r>
            <a:r>
              <a:rPr lang="en-US" sz="1050" dirty="0">
                <a:latin typeface="Lucida Console" panose="020B0609040504020204" pitchFamily="49" charset="0"/>
              </a:rPr>
              <a:t> = </a:t>
            </a:r>
            <a:r>
              <a:rPr lang="en-US" sz="1050" dirty="0" err="1">
                <a:latin typeface="Lucida Console" panose="020B0609040504020204" pitchFamily="49" charset="0"/>
              </a:rPr>
              <a:t>n_rows</a:t>
            </a:r>
            <a:r>
              <a:rPr lang="en-US" sz="1050" dirty="0">
                <a:latin typeface="Lucida Console" panose="020B0609040504020204" pitchFamily="49" charset="0"/>
              </a:rPr>
              <a:t>, </a:t>
            </a:r>
            <a:r>
              <a:rPr lang="en-US" sz="1050" dirty="0" err="1">
                <a:latin typeface="Lucida Console" panose="020B0609040504020204" pitchFamily="49" charset="0"/>
              </a:rPr>
              <a:t>byrow</a:t>
            </a:r>
            <a:r>
              <a:rPr lang="en-US" sz="1050" dirty="0">
                <a:latin typeface="Lucida Console" panose="020B0609040504020204" pitchFamily="49" charset="0"/>
              </a:rPr>
              <a:t> = TRUE)</a:t>
            </a:r>
          </a:p>
          <a:p>
            <a:r>
              <a:rPr lang="en-US" sz="1050" dirty="0">
                <a:latin typeface="Lucida Console" panose="020B0609040504020204" pitchFamily="49" charset="0"/>
              </a:rPr>
              <a:t>  </a:t>
            </a:r>
            <a:r>
              <a:rPr lang="en-US" sz="1050" dirty="0" err="1">
                <a:latin typeface="Lucida Console" panose="020B0609040504020204" pitchFamily="49" charset="0"/>
              </a:rPr>
              <a:t>colnames</a:t>
            </a:r>
            <a:r>
              <a:rPr lang="en-US" sz="1050" dirty="0">
                <a:latin typeface="Lucida Console" panose="020B0609040504020204" pitchFamily="49" charset="0"/>
              </a:rPr>
              <a:t>(</a:t>
            </a:r>
            <a:r>
              <a:rPr lang="en-US" sz="1050" dirty="0" err="1">
                <a:latin typeface="Lucida Console" panose="020B0609040504020204" pitchFamily="49" charset="0"/>
              </a:rPr>
              <a:t>x_mat</a:t>
            </a:r>
            <a:r>
              <a:rPr lang="en-US" sz="1050" dirty="0">
                <a:latin typeface="Lucida Console" panose="020B0609040504020204" pitchFamily="49" charset="0"/>
              </a:rPr>
              <a:t>) &lt;- </a:t>
            </a:r>
            <a:r>
              <a:rPr lang="en-US" sz="1050" dirty="0" err="1">
                <a:latin typeface="Lucida Console" panose="020B0609040504020204" pitchFamily="49" charset="0"/>
              </a:rPr>
              <a:t>dimnames</a:t>
            </a:r>
            <a:r>
              <a:rPr lang="en-US" sz="1050" dirty="0">
                <a:latin typeface="Lucida Console" panose="020B0609040504020204" pitchFamily="49" charset="0"/>
              </a:rPr>
              <a:t>(x)[[2]]</a:t>
            </a:r>
          </a:p>
          <a:p>
            <a:r>
              <a:rPr lang="en-US" sz="1050" dirty="0">
                <a:latin typeface="Lucida Console" panose="020B0609040504020204" pitchFamily="49" charset="0"/>
              </a:rPr>
              <a:t>  return(</a:t>
            </a:r>
            <a:r>
              <a:rPr lang="en-US" sz="1050" dirty="0" err="1">
                <a:latin typeface="Lucida Console" panose="020B0609040504020204" pitchFamily="49" charset="0"/>
              </a:rPr>
              <a:t>x_mat</a:t>
            </a:r>
            <a:r>
              <a:rPr lang="en-US" sz="1050" dirty="0">
                <a:latin typeface="Lucida Console" panose="020B0609040504020204" pitchFamily="49" charset="0"/>
              </a:rPr>
              <a:t>)</a:t>
            </a:r>
          </a:p>
          <a:p>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Convert the array into a long </a:t>
            </a:r>
            <a:r>
              <a:rPr lang="en-US" sz="1050" dirty="0" err="1">
                <a:latin typeface="Lucida Console" panose="020B0609040504020204" pitchFamily="49" charset="0"/>
              </a:rPr>
              <a:t>dataframe</a:t>
            </a:r>
            <a:r>
              <a:rPr lang="en-US" sz="1050" dirty="0">
                <a:latin typeface="Lucida Console" panose="020B0609040504020204" pitchFamily="49" charset="0"/>
              </a:rPr>
              <a:t> with ID columns</a:t>
            </a:r>
          </a:p>
          <a:p>
            <a:r>
              <a:rPr lang="en-US" sz="1050" b="1" dirty="0" err="1">
                <a:solidFill>
                  <a:schemeClr val="accent3"/>
                </a:solidFill>
                <a:latin typeface="Lucida Console" panose="020B0609040504020204" pitchFamily="49" charset="0"/>
              </a:rPr>
              <a:t>array_to_dt</a:t>
            </a:r>
            <a:r>
              <a:rPr lang="en-US" sz="1050" b="1" dirty="0">
                <a:solidFill>
                  <a:schemeClr val="accent3"/>
                </a:solidFill>
                <a:latin typeface="Lucida Console" panose="020B0609040504020204" pitchFamily="49" charset="0"/>
              </a:rPr>
              <a:t> </a:t>
            </a:r>
            <a:r>
              <a:rPr lang="en-US" sz="1050" dirty="0">
                <a:latin typeface="Lucida Console" panose="020B0609040504020204" pitchFamily="49" charset="0"/>
              </a:rPr>
              <a:t>&lt;- function(x){</a:t>
            </a:r>
          </a:p>
          <a:p>
            <a:r>
              <a:rPr lang="en-US" sz="1050" dirty="0">
                <a:latin typeface="Lucida Console" panose="020B0609040504020204" pitchFamily="49" charset="0"/>
              </a:rPr>
              <a:t>  </a:t>
            </a:r>
            <a:r>
              <a:rPr lang="en-US" sz="1050" dirty="0" err="1">
                <a:latin typeface="Lucida Console" panose="020B0609040504020204" pitchFamily="49" charset="0"/>
              </a:rPr>
              <a:t>id_df</a:t>
            </a:r>
            <a:r>
              <a:rPr lang="en-US" sz="1050" dirty="0">
                <a:latin typeface="Lucida Console" panose="020B0609040504020204" pitchFamily="49" charset="0"/>
              </a:rPr>
              <a:t> &lt;- </a:t>
            </a:r>
            <a:r>
              <a:rPr lang="en-US" sz="1050" dirty="0" err="1">
                <a:latin typeface="Lucida Console" panose="020B0609040504020204" pitchFamily="49" charset="0"/>
              </a:rPr>
              <a:t>expand.grid</a:t>
            </a:r>
            <a:r>
              <a:rPr lang="en-US" sz="1050" dirty="0">
                <a:latin typeface="Lucida Console" panose="020B0609040504020204" pitchFamily="49" charset="0"/>
              </a:rPr>
              <a:t>(cycle = 0:(dim(x)[1] - 1),</a:t>
            </a:r>
          </a:p>
          <a:p>
            <a:r>
              <a:rPr lang="en-US" sz="1050" dirty="0">
                <a:latin typeface="Lucida Console" panose="020B0609040504020204" pitchFamily="49" charset="0"/>
              </a:rPr>
              <a:t>                       strategy = </a:t>
            </a:r>
            <a:r>
              <a:rPr lang="en-US" sz="1050" dirty="0" err="1">
                <a:latin typeface="Lucida Console" panose="020B0609040504020204" pitchFamily="49" charset="0"/>
              </a:rPr>
              <a:t>attr</a:t>
            </a:r>
            <a:r>
              <a:rPr lang="en-US" sz="1050" dirty="0">
                <a:latin typeface="Lucida Console" panose="020B0609040504020204" pitchFamily="49" charset="0"/>
              </a:rPr>
              <a:t>(x, "strategies"),</a:t>
            </a:r>
          </a:p>
          <a:p>
            <a:r>
              <a:rPr lang="en-US" sz="1050" dirty="0">
                <a:latin typeface="Lucida Console" panose="020B0609040504020204" pitchFamily="49" charset="0"/>
              </a:rPr>
              <a:t>                       sample = 1:attr(x, "</a:t>
            </a:r>
            <a:r>
              <a:rPr lang="en-US" sz="1050" dirty="0" err="1">
                <a:latin typeface="Lucida Console" panose="020B0609040504020204" pitchFamily="49" charset="0"/>
              </a:rPr>
              <a:t>n_samples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err="1">
                <a:latin typeface="Lucida Console" panose="020B0609040504020204" pitchFamily="49" charset="0"/>
              </a:rPr>
              <a:t>x_mat</a:t>
            </a:r>
            <a:r>
              <a:rPr lang="en-US" sz="1050" dirty="0">
                <a:latin typeface="Lucida Console" panose="020B0609040504020204" pitchFamily="49" charset="0"/>
              </a:rPr>
              <a:t> &lt;- </a:t>
            </a:r>
            <a:r>
              <a:rPr lang="en-US" sz="1050" dirty="0" err="1">
                <a:latin typeface="Lucida Console" panose="020B0609040504020204" pitchFamily="49" charset="0"/>
              </a:rPr>
              <a:t>rbind_array</a:t>
            </a:r>
            <a:r>
              <a:rPr lang="en-US" sz="1050" dirty="0">
                <a:latin typeface="Lucida Console" panose="020B0609040504020204" pitchFamily="49" charset="0"/>
              </a:rPr>
              <a:t>(x)</a:t>
            </a:r>
          </a:p>
          <a:p>
            <a:r>
              <a:rPr lang="en-US" sz="1050" dirty="0">
                <a:latin typeface="Lucida Console" panose="020B0609040504020204" pitchFamily="49" charset="0"/>
              </a:rPr>
              <a:t>  return(</a:t>
            </a:r>
            <a:r>
              <a:rPr lang="en-US" sz="1050" dirty="0" err="1">
                <a:latin typeface="Lucida Console" panose="020B0609040504020204" pitchFamily="49" charset="0"/>
              </a:rPr>
              <a:t>as.data.table</a:t>
            </a:r>
            <a:r>
              <a:rPr lang="en-US" sz="1050" dirty="0">
                <a:latin typeface="Lucida Console" panose="020B0609040504020204" pitchFamily="49" charset="0"/>
              </a:rPr>
              <a:t>(</a:t>
            </a:r>
            <a:r>
              <a:rPr lang="en-US" sz="1050" dirty="0" err="1">
                <a:latin typeface="Lucida Console" panose="020B0609040504020204" pitchFamily="49" charset="0"/>
              </a:rPr>
              <a:t>cbind</a:t>
            </a:r>
            <a:r>
              <a:rPr lang="en-US" sz="1050" dirty="0">
                <a:latin typeface="Lucida Console" panose="020B0609040504020204" pitchFamily="49" charset="0"/>
              </a:rPr>
              <a:t>(</a:t>
            </a:r>
            <a:r>
              <a:rPr lang="en-US" sz="1050" dirty="0" err="1">
                <a:latin typeface="Lucida Console" panose="020B0609040504020204" pitchFamily="49" charset="0"/>
              </a:rPr>
              <a:t>id_df</a:t>
            </a:r>
            <a:r>
              <a:rPr lang="en-US" sz="1050" dirty="0">
                <a:latin typeface="Lucida Console" panose="020B0609040504020204" pitchFamily="49" charset="0"/>
              </a:rPr>
              <a:t>, </a:t>
            </a:r>
            <a:r>
              <a:rPr lang="en-US" sz="1050" dirty="0" err="1">
                <a:latin typeface="Lucida Console" panose="020B0609040504020204" pitchFamily="49" charset="0"/>
              </a:rPr>
              <a:t>x_mat</a:t>
            </a:r>
            <a:r>
              <a:rPr lang="en-US" sz="1050" dirty="0">
                <a:latin typeface="Lucida Console" panose="020B0609040504020204" pitchFamily="49" charset="0"/>
              </a:rPr>
              <a:t>)))</a:t>
            </a:r>
          </a:p>
          <a:p>
            <a:r>
              <a:rPr lang="en-US" sz="1050" dirty="0">
                <a:latin typeface="Lucida Console" panose="020B0609040504020204" pitchFamily="49" charset="0"/>
              </a:rPr>
              <a:t>}</a:t>
            </a:r>
          </a:p>
          <a:p>
            <a:endParaRPr lang="en-US" sz="1050" dirty="0">
              <a:latin typeface="Lucida Console" panose="020B0609040504020204" pitchFamily="49" charset="0"/>
            </a:endParaRPr>
          </a:p>
        </p:txBody>
      </p:sp>
    </p:spTree>
    <p:extLst>
      <p:ext uri="{BB962C8B-B14F-4D97-AF65-F5344CB8AC3E}">
        <p14:creationId xmlns:p14="http://schemas.microsoft.com/office/powerpoint/2010/main" val="41972031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606434" y="1854764"/>
            <a:ext cx="7888636" cy="2631490"/>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1843.591</a:t>
            </a:r>
          </a:p>
          <a:p>
            <a:r>
              <a:rPr lang="en-US" sz="1100" dirty="0">
                <a:latin typeface="Lucida Console" panose="020B0609040504020204" pitchFamily="49" charset="0"/>
              </a:rPr>
              <a:t>2:     1      New      1 0.8820097 0.1153163 0.00000000 0.002673977 0.9367558   1663.811</a:t>
            </a:r>
          </a:p>
          <a:p>
            <a:r>
              <a:rPr lang="en-US" sz="1100" dirty="0">
                <a:latin typeface="Lucida Console" panose="020B0609040504020204" pitchFamily="49" charset="0"/>
              </a:rPr>
              <a:t>3:     2      New      1 0.8394251 0.1446361 0.01055455 0.005384306 0.8945818   1751.700</a:t>
            </a:r>
          </a:p>
          <a:p>
            <a:r>
              <a:rPr lang="en-US" sz="1100" dirty="0">
                <a:latin typeface="Lucida Console" panose="020B0609040504020204" pitchFamily="49" charset="0"/>
              </a:rPr>
              <a:t>4:     3      New      1 0.8174976 0.1506395 0.02363713 0.008225750 0.8588985   1895.718</a:t>
            </a:r>
          </a:p>
          <a:p>
            <a:r>
              <a:rPr lang="en-US" sz="1100" dirty="0">
                <a:latin typeface="Lucida Console" panose="020B0609040504020204" pitchFamily="49" charset="0"/>
              </a:rPr>
              <a:t>5:     4      New      1 0.8013583 0.1503457 0.03707640 0.011219653 0.8258298   2041.121</a:t>
            </a:r>
          </a:p>
          <a:p>
            <a:r>
              <a:rPr lang="en-US" sz="1100" dirty="0">
                <a:latin typeface="Lucida Console" panose="020B0609040504020204" pitchFamily="49" charset="0"/>
              </a:rPr>
              <a:t>6:     5      New      1 0.7869666 0.1483751 0.05029075 0.014367535 0.7943220   2174.433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12000.00</a:t>
            </a:r>
          </a:p>
          <a:p>
            <a:r>
              <a:rPr lang="en-US" sz="1100" dirty="0">
                <a:latin typeface="Lucida Console" panose="020B0609040504020204" pitchFamily="49" charset="0"/>
              </a:rPr>
              <a:t>2:     11619.33</a:t>
            </a:r>
          </a:p>
          <a:p>
            <a:r>
              <a:rPr lang="en-US" sz="1100" dirty="0">
                <a:latin typeface="Lucida Console" panose="020B0609040504020204" pitchFamily="49" charset="0"/>
              </a:rPr>
              <a:t>3:     11250.25</a:t>
            </a:r>
          </a:p>
          <a:p>
            <a:r>
              <a:rPr lang="en-US" sz="1100" dirty="0">
                <a:latin typeface="Lucida Console" panose="020B0609040504020204" pitchFamily="49" charset="0"/>
              </a:rPr>
              <a:t>4:     10891.37</a:t>
            </a:r>
          </a:p>
          <a:p>
            <a:r>
              <a:rPr lang="en-US" sz="1100" dirty="0">
                <a:latin typeface="Lucida Console" panose="020B0609040504020204" pitchFamily="49" charset="0"/>
              </a:rPr>
              <a:t>5:     10542.22</a:t>
            </a:r>
          </a:p>
          <a:p>
            <a:r>
              <a:rPr lang="en-US" sz="1100" dirty="0">
                <a:latin typeface="Lucida Console" panose="020B0609040504020204" pitchFamily="49" charset="0"/>
              </a:rPr>
              <a:t>6:     10202.58</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Tree>
    <p:extLst>
      <p:ext uri="{BB962C8B-B14F-4D97-AF65-F5344CB8AC3E}">
        <p14:creationId xmlns:p14="http://schemas.microsoft.com/office/powerpoint/2010/main" val="23213315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63</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769441"/>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sim_out</a:t>
            </a:r>
            <a:r>
              <a:rPr lang="en-US" sz="1100" dirty="0">
                <a:latin typeface="Lucida Console" panose="020B0609040504020204" pitchFamily="49" charset="0"/>
              </a:rPr>
              <a:t>[, .(</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323713"/>
          </a:xfrm>
          <a:prstGeom prst="rect">
            <a:avLst/>
          </a:prstGeom>
        </p:spPr>
        <p:txBody>
          <a:bodyPr wrap="square">
            <a:spAutoFit/>
          </a:bodyPr>
          <a:lstStyle/>
          <a:p>
            <a:r>
              <a:rPr lang="en-US" sz="2400" dirty="0"/>
              <a:t> </a:t>
            </a:r>
            <a:r>
              <a:rPr lang="en-US" sz="1100" dirty="0">
                <a:latin typeface="Lucida Console" panose="020B0609040504020204" pitchFamily="49" charset="0"/>
              </a:rPr>
              <a:t>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22.61708 391145.2</a:t>
            </a:r>
          </a:p>
          <a:p>
            <a:r>
              <a:rPr lang="en-US" sz="1100" dirty="0">
                <a:latin typeface="Lucida Console" panose="020B0609040504020204" pitchFamily="49" charset="0"/>
              </a:rPr>
              <a:t>   2:      1      SOC 20.93201 114711.4</a:t>
            </a:r>
          </a:p>
          <a:p>
            <a:r>
              <a:rPr lang="en-US" sz="1100" dirty="0">
                <a:latin typeface="Lucida Console" panose="020B0609040504020204" pitchFamily="49" charset="0"/>
              </a:rPr>
              <a:t>   3:      2      New 24.94643 395296.1</a:t>
            </a:r>
          </a:p>
          <a:p>
            <a:r>
              <a:rPr lang="en-US" sz="1100" dirty="0">
                <a:latin typeface="Lucida Console" panose="020B0609040504020204" pitchFamily="49" charset="0"/>
              </a:rPr>
              <a:t>   4:      2      SOC 22.60931 114726.0</a:t>
            </a:r>
          </a:p>
          <a:p>
            <a:r>
              <a:rPr lang="en-US" sz="1100" dirty="0">
                <a:latin typeface="Lucida Console" panose="020B0609040504020204" pitchFamily="49" charset="0"/>
              </a:rPr>
              <a:t>   5:      3      New 25.05174 482111.3</a:t>
            </a:r>
          </a:p>
          <a:p>
            <a:r>
              <a:rPr lang="en-US" sz="1100" dirty="0">
                <a:latin typeface="Lucida Console" panose="020B0609040504020204" pitchFamily="49" charset="0"/>
              </a:rPr>
              <a:t>  ---                                  </a:t>
            </a:r>
          </a:p>
          <a:p>
            <a:r>
              <a:rPr lang="en-US" sz="1100" dirty="0">
                <a:latin typeface="Lucida Console" panose="020B0609040504020204" pitchFamily="49" charset="0"/>
              </a:rPr>
              <a:t>1996:    998      SOC 23.65377 286333.5</a:t>
            </a:r>
          </a:p>
          <a:p>
            <a:r>
              <a:rPr lang="en-US" sz="1100" dirty="0">
                <a:latin typeface="Lucida Console" panose="020B0609040504020204" pitchFamily="49" charset="0"/>
              </a:rPr>
              <a:t>1997:    999      New 24.11722 494899.0</a:t>
            </a:r>
          </a:p>
          <a:p>
            <a:r>
              <a:rPr lang="en-US" sz="1100" dirty="0">
                <a:latin typeface="Lucida Console" panose="020B0609040504020204" pitchFamily="49" charset="0"/>
              </a:rPr>
              <a:t>1998:    999      SOC 21.56110 242252.9</a:t>
            </a:r>
          </a:p>
          <a:p>
            <a:r>
              <a:rPr lang="en-US" sz="1100" dirty="0">
                <a:latin typeface="Lucida Console" panose="020B0609040504020204" pitchFamily="49" charset="0"/>
              </a:rPr>
              <a:t>1999:   1000      New 24.75846 507393.7</a:t>
            </a:r>
          </a:p>
          <a:p>
            <a:r>
              <a:rPr lang="en-US" sz="1100" dirty="0">
                <a:latin typeface="Lucida Console" panose="020B0609040504020204" pitchFamily="49" charset="0"/>
              </a:rPr>
              <a:t>2000:   1000      SOC 22.33934 241993.7</a:t>
            </a:r>
          </a:p>
        </p:txBody>
      </p:sp>
    </p:spTree>
    <p:extLst>
      <p:ext uri="{BB962C8B-B14F-4D97-AF65-F5344CB8AC3E}">
        <p14:creationId xmlns:p14="http://schemas.microsoft.com/office/powerpoint/2010/main" val="37239217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64</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ce_out_wider</a:t>
            </a:r>
            <a:r>
              <a:rPr lang="en-US" sz="1100" dirty="0">
                <a:latin typeface="Lucida Console" panose="020B0609040504020204" pitchFamily="49" charset="0"/>
              </a:rPr>
              <a:t> &lt;-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22.61708   20.93201   391145.2  114711.41</a:t>
            </a:r>
          </a:p>
          <a:p>
            <a:r>
              <a:rPr lang="en-US" sz="1100" dirty="0">
                <a:latin typeface="Lucida Console" panose="020B0609040504020204" pitchFamily="49" charset="0"/>
              </a:rPr>
              <a:t>   2:      2   24.94643   22.60931   395296.1  114725.97</a:t>
            </a:r>
          </a:p>
          <a:p>
            <a:r>
              <a:rPr lang="en-US" sz="1100" dirty="0">
                <a:latin typeface="Lucida Console" panose="020B0609040504020204" pitchFamily="49" charset="0"/>
              </a:rPr>
              <a:t>   3:      3   25.05174   22.42677   482111.3  207296.75</a:t>
            </a:r>
          </a:p>
          <a:p>
            <a:r>
              <a:rPr lang="en-US" sz="1100" dirty="0">
                <a:latin typeface="Lucida Console" panose="020B0609040504020204" pitchFamily="49" charset="0"/>
              </a:rPr>
              <a:t>   4:      4   23.49400   21.35126   408396.4  142574.96</a:t>
            </a:r>
          </a:p>
          <a:p>
            <a:r>
              <a:rPr lang="en-US" sz="1100" dirty="0">
                <a:latin typeface="Lucida Console" panose="020B0609040504020204" pitchFamily="49" charset="0"/>
              </a:rPr>
              <a:t>   5:      5   24.23003   22.53931   616863.0  356436.63</a:t>
            </a:r>
          </a:p>
          <a:p>
            <a:r>
              <a:rPr lang="en-US" sz="1100" dirty="0">
                <a:latin typeface="Lucida Console" panose="020B0609040504020204" pitchFamily="49" charset="0"/>
              </a:rPr>
              <a:t>  ---                                                   </a:t>
            </a:r>
          </a:p>
          <a:p>
            <a:r>
              <a:rPr lang="en-US" sz="1100" dirty="0">
                <a:latin typeface="Lucida Console" panose="020B0609040504020204" pitchFamily="49" charset="0"/>
              </a:rPr>
              <a:t> 996:    996   24.18512   22.76598   488768.4  201246.23</a:t>
            </a:r>
          </a:p>
          <a:p>
            <a:r>
              <a:rPr lang="en-US" sz="1100" dirty="0">
                <a:latin typeface="Lucida Console" panose="020B0609040504020204" pitchFamily="49" charset="0"/>
              </a:rPr>
              <a:t> 997:    997   24.03623   21.63553   371101.3   94517.41</a:t>
            </a:r>
          </a:p>
          <a:p>
            <a:r>
              <a:rPr lang="en-US" sz="1100" dirty="0">
                <a:latin typeface="Lucida Console" panose="020B0609040504020204" pitchFamily="49" charset="0"/>
              </a:rPr>
              <a:t> 998:    998   25.38539   23.65377   547058.4  286333.51</a:t>
            </a:r>
          </a:p>
          <a:p>
            <a:r>
              <a:rPr lang="en-US" sz="1100" dirty="0">
                <a:latin typeface="Lucida Console" panose="020B0609040504020204" pitchFamily="49" charset="0"/>
              </a:rPr>
              <a:t> 999:    999   24.11722   21.56110   494899.0  242252.91</a:t>
            </a:r>
          </a:p>
          <a:p>
            <a:r>
              <a:rPr lang="en-US" sz="1100" dirty="0">
                <a:latin typeface="Lucida Console" panose="020B0609040504020204" pitchFamily="49" charset="0"/>
              </a:rPr>
              <a:t>1000:   1000   24.75846   22.33934   507393.7  241993.69</a:t>
            </a:r>
          </a:p>
        </p:txBody>
      </p:sp>
    </p:spTree>
    <p:extLst>
      <p:ext uri="{BB962C8B-B14F-4D97-AF65-F5344CB8AC3E}">
        <p14:creationId xmlns:p14="http://schemas.microsoft.com/office/powerpoint/2010/main" val="42290840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65</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1681018"/>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131185.8</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600164"/>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a:p>
            <a:r>
              <a:rPr lang="en-US" sz="1100" dirty="0" err="1">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Tree>
    <p:extLst>
      <p:ext uri="{BB962C8B-B14F-4D97-AF65-F5344CB8AC3E}">
        <p14:creationId xmlns:p14="http://schemas.microsoft.com/office/powerpoint/2010/main" val="1296356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66</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67</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68</a:t>
            </a:fld>
            <a:endParaRPr lang="en-US"/>
          </a:p>
        </p:txBody>
      </p:sp>
      <p:sp>
        <p:nvSpPr>
          <p:cNvPr id="4" name="Rectangle 3">
            <a:extLst>
              <a:ext uri="{FF2B5EF4-FFF2-40B4-BE49-F238E27FC236}">
                <a16:creationId xmlns:a16="http://schemas.microsoft.com/office/drawing/2014/main" id="{E4032389-F3FF-F74E-87E8-D933EB6DEADE}"/>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Link to complete R script</a:t>
            </a:r>
          </a:p>
        </p:txBody>
      </p:sp>
    </p:spTree>
    <p:extLst>
      <p:ext uri="{BB962C8B-B14F-4D97-AF65-F5344CB8AC3E}">
        <p14:creationId xmlns:p14="http://schemas.microsoft.com/office/powerpoint/2010/main" val="1045221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a:t>
            </a:fld>
            <a:endParaRPr lang="en-US"/>
          </a:p>
        </p:txBody>
      </p:sp>
    </p:spTree>
    <p:extLst>
      <p:ext uri="{BB962C8B-B14F-4D97-AF65-F5344CB8AC3E}">
        <p14:creationId xmlns:p14="http://schemas.microsoft.com/office/powerpoint/2010/main" val="13730363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4B5CDC4-01A3-704E-A1AA-458B374EF3D2}"/>
              </a:ext>
            </a:extLst>
          </p:cNvPr>
          <p:cNvPicPr>
            <a:picLocks noChangeAspect="1"/>
          </p:cNvPicPr>
          <p:nvPr/>
        </p:nvPicPr>
        <p:blipFill>
          <a:blip r:embed="rId3"/>
          <a:stretch>
            <a:fillRect/>
          </a:stretch>
        </p:blipFill>
        <p:spPr>
          <a:xfrm>
            <a:off x="785304" y="1143000"/>
            <a:ext cx="7454900" cy="3904030"/>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Probabilistic sensitivity analysis</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spTree>
    <p:extLst>
      <p:ext uri="{BB962C8B-B14F-4D97-AF65-F5344CB8AC3E}">
        <p14:creationId xmlns:p14="http://schemas.microsoft.com/office/powerpoint/2010/main" val="8861927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“probabilistic-sensitivity-analysis”  documentation</a:t>
            </a:r>
          </a:p>
          <a:p>
            <a:r>
              <a:rPr lang="en-US" i="1" dirty="0"/>
              <a:t>Modify R-script “probabilistic-sensitivity-analysis”</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spTree>
    <p:extLst>
      <p:ext uri="{BB962C8B-B14F-4D97-AF65-F5344CB8AC3E}">
        <p14:creationId xmlns:p14="http://schemas.microsoft.com/office/powerpoint/2010/main" val="9273039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solidFill>
                  <a:schemeClr val="accent2"/>
                </a:solidFill>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a:t>
            </a:r>
            <a:r>
              <a:rPr lang="en-US" dirty="0"/>
              <a:t>)</a:t>
            </a:r>
          </a:p>
          <a:p>
            <a:pPr lvl="1"/>
            <a:r>
              <a:rPr lang="en-US" dirty="0"/>
              <a:t>time-homogeneous Markov models</a:t>
            </a:r>
          </a:p>
          <a:p>
            <a:pPr lvl="1"/>
            <a:r>
              <a:rPr lang="en-US" dirty="0"/>
              <a:t>time-inhomogeneous Markov models</a:t>
            </a:r>
          </a:p>
          <a:p>
            <a:r>
              <a:rPr lang="en-US" dirty="0"/>
              <a:t>individual-level continuous time state transition models (</a:t>
            </a:r>
            <a:r>
              <a:rPr lang="en-US" dirty="0" err="1"/>
              <a:t>iCTSTM</a:t>
            </a:r>
            <a:r>
              <a:rPr lang="en-US" dirty="0"/>
              <a:t>)</a:t>
            </a:r>
          </a:p>
          <a:p>
            <a:r>
              <a:rPr lang="en-US" dirty="0"/>
              <a:t>n-state partitioned survival models (PSM)</a:t>
            </a:r>
          </a:p>
          <a:p>
            <a:endParaRPr lang="en-US" dirty="0"/>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72</a:t>
            </a:fld>
            <a:endParaRPr lang="en-US"/>
          </a:p>
        </p:txBody>
      </p:sp>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73</a:t>
            </a:fld>
            <a:endParaRPr lang="en-US"/>
          </a:p>
        </p:txBody>
      </p:sp>
    </p:spTree>
    <p:extLst>
      <p:ext uri="{BB962C8B-B14F-4D97-AF65-F5344CB8AC3E}">
        <p14:creationId xmlns:p14="http://schemas.microsoft.com/office/powerpoint/2010/main" val="3366760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74</a:t>
            </a:fld>
            <a:endParaRPr lang="en-US"/>
          </a:p>
        </p:txBody>
      </p:sp>
    </p:spTree>
    <p:extLst>
      <p:ext uri="{BB962C8B-B14F-4D97-AF65-F5344CB8AC3E}">
        <p14:creationId xmlns:p14="http://schemas.microsoft.com/office/powerpoint/2010/main" val="11211337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.075,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Economic models in </a:t>
            </a:r>
            <a:r>
              <a:rPr lang="en-US" dirty="0" err="1">
                <a:solidFill>
                  <a:schemeClr val="accent2"/>
                </a:solidFill>
                <a:latin typeface="Lucida Console" panose="020B0609040504020204" pitchFamily="49" charset="0"/>
                <a:ea typeface="+mj-ea"/>
              </a:rPr>
              <a:t>hesim</a:t>
            </a:r>
            <a:r>
              <a:rPr lang="en-US" dirty="0"/>
              <a:t> consist of separate statistical models for disease progression, costs, and utility. </a:t>
            </a:r>
          </a:p>
          <a:p>
            <a:r>
              <a:rPr lang="en-US" dirty="0"/>
              <a:t>Each statistical model simulates outcomes as a function of input data and model parameters. </a:t>
            </a:r>
          </a:p>
          <a:p>
            <a:r>
              <a:rPr lang="en-US" dirty="0"/>
              <a:t>The underlying parameters (</a:t>
            </a:r>
            <a:r>
              <a:rPr lang="en-US" sz="1600" dirty="0" err="1">
                <a:solidFill>
                  <a:schemeClr val="accent3"/>
                </a:solidFill>
                <a:latin typeface="Lucida Console" panose="020B0609040504020204" pitchFamily="49" charset="0"/>
              </a:rPr>
              <a:t>params</a:t>
            </a:r>
            <a:r>
              <a:rPr lang="en-US" dirty="0"/>
              <a:t>) are transformed (</a:t>
            </a:r>
            <a:r>
              <a:rPr lang="en-US" sz="1600" dirty="0" err="1">
                <a:solidFill>
                  <a:schemeClr val="accent3"/>
                </a:solidFill>
                <a:latin typeface="Lucida Console" panose="020B0609040504020204" pitchFamily="49" charset="0"/>
              </a:rPr>
              <a:t>tparams</a:t>
            </a:r>
            <a:r>
              <a:rPr lang="en-US" dirty="0"/>
              <a:t>) into more relevant parameters for prediction.</a:t>
            </a:r>
          </a:p>
          <a:p>
            <a:pPr lvl="1"/>
            <a:r>
              <a:rPr lang="en-US" dirty="0"/>
              <a:t>E.g. </a:t>
            </a:r>
            <a:r>
              <a:rPr lang="en-US" sz="1400" dirty="0" err="1">
                <a:solidFill>
                  <a:schemeClr val="accent3"/>
                </a:solidFill>
                <a:latin typeface="Lucida Console" panose="020B0609040504020204" pitchFamily="49" charset="0"/>
              </a:rPr>
              <a:t>define_tparams</a:t>
            </a:r>
            <a:r>
              <a:rPr lang="en-US" sz="1400" dirty="0">
                <a:solidFill>
                  <a:schemeClr val="accent3"/>
                </a:solidFill>
                <a:latin typeface="Lucida Console" panose="020B0609040504020204" pitchFamily="49" charset="0"/>
              </a:rPr>
              <a:t>()</a:t>
            </a:r>
            <a:r>
              <a:rPr lang="en-US" sz="1400" dirty="0"/>
              <a:t>, </a:t>
            </a:r>
            <a:r>
              <a:rPr lang="en-US" sz="1400" dirty="0" err="1">
                <a:solidFill>
                  <a:schemeClr val="accent3"/>
                </a:solidFill>
                <a:latin typeface="Lucida Console" panose="020B0609040504020204" pitchFamily="49" charset="0"/>
              </a:rPr>
              <a:t>params_surv</a:t>
            </a:r>
            <a:endParaRPr lang="en-US" dirty="0">
              <a:solidFill>
                <a:schemeClr val="accent3"/>
              </a:solidFill>
              <a:latin typeface="Lucida Console" panose="020B0609040504020204" pitchFamily="49" charset="0"/>
            </a:endParaRPr>
          </a:p>
          <a:p>
            <a:pPr marL="0" indent="0">
              <a:buNone/>
            </a:pPr>
            <a:endParaRPr lang="en-US" dirty="0"/>
          </a:p>
        </p:txBody>
      </p:sp>
    </p:spTree>
    <p:extLst>
      <p:ext uri="{BB962C8B-B14F-4D97-AF65-F5344CB8AC3E}">
        <p14:creationId xmlns:p14="http://schemas.microsoft.com/office/powerpoint/2010/main" val="237676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25296449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input_data</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Transformed parameters are modeled here as function of treatment strategies and patients, which can be generated using </a:t>
            </a:r>
            <a:r>
              <a:rPr lang="en-US" sz="1600" dirty="0">
                <a:solidFill>
                  <a:schemeClr val="accent3"/>
                </a:solidFill>
                <a:latin typeface="Lucida Console" panose="020B0609040504020204" pitchFamily="49" charset="0"/>
              </a:rPr>
              <a:t>expand()</a:t>
            </a:r>
            <a:r>
              <a:rPr lang="en-US" dirty="0"/>
              <a:t>.</a:t>
            </a:r>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a:t>Model parameters </a:t>
            </a:r>
            <a:r>
              <a:rPr lang="en-US" dirty="0"/>
              <a:t>–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263988"/>
            <a:ext cx="7970520" cy="3477875"/>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tparams_def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define_tparams</a:t>
            </a:r>
            <a:r>
              <a:rPr lang="en-US" sz="1100" dirty="0">
                <a:latin typeface="Lucida Console" panose="020B0609040504020204" pitchFamily="49" charset="0"/>
              </a:rPr>
              <a:t>({</a:t>
            </a:r>
          </a:p>
          <a:p>
            <a:r>
              <a:rPr lang="en-US" sz="1100" dirty="0">
                <a:latin typeface="Lucida Console" panose="020B0609040504020204" pitchFamily="49" charset="0"/>
              </a:rPr>
              <a:t>  ## The treatment effect (relative risk) is transformed so that it varies by </a:t>
            </a:r>
          </a:p>
          <a:p>
            <a:r>
              <a:rPr lang="en-US" sz="1100" dirty="0">
                <a:latin typeface="Lucida Console" panose="020B0609040504020204" pitchFamily="49" charset="0"/>
              </a:rPr>
              <a:t>  ## strategies (SOC is the reference strategy)</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1, </a:t>
            </a:r>
            <a:r>
              <a:rPr lang="en-US" sz="1100" dirty="0" err="1">
                <a:latin typeface="Lucida Console" panose="020B0609040504020204" pitchFamily="49" charset="0"/>
              </a:rPr>
              <a:t>rr_new</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list(</a:t>
            </a:r>
          </a:p>
          <a:p>
            <a:r>
              <a:rPr lang="en-US" sz="1100" dirty="0">
                <a:latin typeface="Lucida Console" panose="020B0609040504020204" pitchFamily="49" charset="0"/>
              </a:rPr>
              <a:t>    </a:t>
            </a:r>
            <a:r>
              <a:rPr lang="en-US" sz="1100" dirty="0" err="1">
                <a:latin typeface="Lucida Console" panose="020B0609040504020204" pitchFamily="49" charset="0"/>
              </a:rPr>
              <a:t>tpmatrix</a:t>
            </a:r>
            <a:r>
              <a:rPr lang="en-US" sz="1100" dirty="0">
                <a:latin typeface="Lucida Console" panose="020B0609040504020204" pitchFamily="49" charset="0"/>
              </a:rPr>
              <a:t> =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p_soc$h_s1 * </a:t>
            </a:r>
            <a:r>
              <a:rPr lang="en-US" sz="1100" dirty="0" err="1">
                <a:latin typeface="Lucida Console" panose="020B0609040504020204" pitchFamily="49" charset="0"/>
              </a:rPr>
              <a:t>rr</a:t>
            </a:r>
            <a:r>
              <a:rPr lang="en-US" sz="1100" dirty="0">
                <a:latin typeface="Lucida Console" panose="020B0609040504020204" pitchFamily="49" charset="0"/>
              </a:rPr>
              <a:t>, p_soc$h_s2 * </a:t>
            </a:r>
            <a:r>
              <a:rPr lang="en-US" sz="1100" dirty="0" err="1">
                <a:latin typeface="Lucida Console" panose="020B0609040504020204" pitchFamily="49" charset="0"/>
              </a:rPr>
              <a:t>rr</a:t>
            </a:r>
            <a:r>
              <a:rPr lang="en-US" sz="1100" dirty="0">
                <a:latin typeface="Lucida Console" panose="020B0609040504020204" pitchFamily="49" charset="0"/>
              </a:rPr>
              <a:t>,  </a:t>
            </a:r>
            <a:r>
              <a:rPr lang="en-US" sz="1100" dirty="0" err="1">
                <a:latin typeface="Lucida Console" panose="020B0609040504020204" pitchFamily="49" charset="0"/>
              </a:rPr>
              <a:t>p_soc$h_d</a:t>
            </a:r>
            <a:r>
              <a:rPr lang="en-US" sz="1100" dirty="0">
                <a:latin typeface="Lucida Console" panose="020B0609040504020204" pitchFamily="49" charset="0"/>
              </a:rPr>
              <a:t>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p_soc$s1_h, C,               p_soc$s1_s2 * </a:t>
            </a:r>
            <a:r>
              <a:rPr lang="en-US" sz="1100" dirty="0" err="1">
                <a:latin typeface="Lucida Console" panose="020B0609040504020204" pitchFamily="49" charset="0"/>
              </a:rPr>
              <a:t>rr</a:t>
            </a:r>
            <a:r>
              <a:rPr lang="en-US" sz="1100" dirty="0">
                <a:latin typeface="Lucida Console" panose="020B0609040504020204" pitchFamily="49" charset="0"/>
              </a:rPr>
              <a:t>, p_soc$s1_d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p_soc$s2_h, p_soc$s2_s1,     C,                p_soc$s2_d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r>
              <a:rPr lang="en-US" sz="1100" dirty="0">
                <a:latin typeface="Lucida Console" panose="020B0609040504020204" pitchFamily="49" charset="0"/>
              </a:rPr>
              <a:t>    utility = u,</a:t>
            </a:r>
          </a:p>
          <a:p>
            <a:r>
              <a:rPr lang="en-US" sz="1100" dirty="0">
                <a:latin typeface="Lucida Console" panose="020B0609040504020204" pitchFamily="49" charset="0"/>
              </a:rPr>
              <a:t>    costs = list(</a:t>
            </a:r>
          </a:p>
          <a:p>
            <a:r>
              <a:rPr lang="en-US" sz="1100" dirty="0">
                <a:latin typeface="Lucida Console" panose="020B0609040504020204" pitchFamily="49" charset="0"/>
              </a:rPr>
              <a:t>      treatment =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latin typeface="Lucida Console" panose="020B0609040504020204" pitchFamily="49" charset="0"/>
              </a:rPr>
              <a:t>c_medical</a:t>
            </a:r>
            <a:endParaRPr lang="en-US" sz="1100" dirty="0">
              <a:latin typeface="Lucida Console" panose="020B0609040504020204" pitchFamily="49" charset="0"/>
            </a:endParaRP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3669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a:t>
            </a:r>
            <a:r>
              <a:rPr lang="en-US" sz="1400" dirty="0" err="1">
                <a:latin typeface="Lucida Console" panose="020B0609040504020204" pitchFamily="49" charset="0"/>
              </a:rPr>
              <a:t>trans_model</a:t>
            </a:r>
            <a:r>
              <a:rPr lang="en-US" sz="1400" dirty="0"/>
              <a:t>)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mod_def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3" name="Content Placeholder 2">
            <a:extLst>
              <a:ext uri="{FF2B5EF4-FFF2-40B4-BE49-F238E27FC236}">
                <a16:creationId xmlns:a16="http://schemas.microsoft.com/office/drawing/2014/main" id="{8C5EB492-2039-B84D-847E-E21C499BF63C}"/>
              </a:ext>
            </a:extLst>
          </p:cNvPr>
          <p:cNvSpPr>
            <a:spLocks noGrp="1"/>
          </p:cNvSpPr>
          <p:nvPr>
            <p:ph idx="1"/>
          </p:nvPr>
        </p:nvSpPr>
        <p:spPr>
          <a:xfrm>
            <a:off x="457200" y="1150936"/>
            <a:ext cx="7616825" cy="3590927"/>
          </a:xfrm>
        </p:spPr>
        <p:txBody>
          <a:bodyPr/>
          <a:lstStyle/>
          <a:p>
            <a:r>
              <a:rPr lang="en-US" dirty="0"/>
              <a:t>Health state probabilities</a:t>
            </a:r>
          </a:p>
          <a:p>
            <a:pPr marL="0" indent="0">
              <a:buNone/>
            </a:pPr>
            <a:endParaRPr lang="en-US" dirty="0"/>
          </a:p>
          <a:p>
            <a:r>
              <a:rPr lang="en-US" dirty="0"/>
              <a:t>QALYs</a:t>
            </a:r>
          </a:p>
          <a:p>
            <a:endParaRPr lang="en-US" dirty="0"/>
          </a:p>
          <a:p>
            <a:endParaRPr lang="en-US" dirty="0"/>
          </a:p>
          <a:p>
            <a:endParaRPr lang="en-US" dirty="0"/>
          </a:p>
          <a:p>
            <a:endParaRPr lang="en-US" dirty="0"/>
          </a:p>
          <a:p>
            <a:r>
              <a:rPr lang="en-US" dirty="0"/>
              <a:t>Costs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41709"/>
            <a:ext cx="3328155" cy="261610"/>
          </a:xfrm>
          <a:prstGeom prst="rect">
            <a:avLst/>
          </a:prstGeom>
          <a:solidFill>
            <a:schemeClr val="bg1">
              <a:lumMod val="85000"/>
            </a:schemeClr>
          </a:solidFill>
        </p:spPr>
        <p:txBody>
          <a:bodyPr wrap="none">
            <a:spAutoFit/>
          </a:bodyPr>
          <a:lstStyle/>
          <a:p>
            <a:r>
              <a:rPr lang="en-US" sz="1100" b="1" dirty="0" err="1">
                <a:latin typeface="Lucida Console" panose="020B0609040504020204" pitchFamily="49" charset="0"/>
              </a:rPr>
              <a:t>econmod$sim_stateprobs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6" name="Rectangle 5">
            <a:extLst>
              <a:ext uri="{FF2B5EF4-FFF2-40B4-BE49-F238E27FC236}">
                <a16:creationId xmlns:a16="http://schemas.microsoft.com/office/drawing/2014/main" id="{2DEC3FB6-CF30-1D41-BF86-70CD37ACB62E}"/>
              </a:ext>
            </a:extLst>
          </p:cNvPr>
          <p:cNvSpPr/>
          <p:nvPr/>
        </p:nvSpPr>
        <p:spPr>
          <a:xfrm>
            <a:off x="457199" y="2259105"/>
            <a:ext cx="568340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BEDF176-6612-1043-8F65-6614195146AB}"/>
              </a:ext>
            </a:extLst>
          </p:cNvPr>
          <p:cNvSpPr/>
          <p:nvPr/>
        </p:nvSpPr>
        <p:spPr>
          <a:xfrm>
            <a:off x="457200" y="4387776"/>
            <a:ext cx="5683404"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EF317D5-893F-5540-8385-FB53D5474E2C}"/>
              </a:ext>
            </a:extLst>
          </p:cNvPr>
          <p:cNvSpPr/>
          <p:nvPr/>
        </p:nvSpPr>
        <p:spPr>
          <a:xfrm>
            <a:off x="457199" y="2528651"/>
            <a:ext cx="6986587" cy="1384995"/>
          </a:xfrm>
          <a:prstGeom prst="rect">
            <a:avLst/>
          </a:prstGeom>
        </p:spPr>
        <p:txBody>
          <a:bodyPr wrap="square">
            <a:spAutoFit/>
          </a:bodyPr>
          <a:lstStyle/>
          <a:p>
            <a:r>
              <a:rPr lang="en-US" dirty="0"/>
              <a:t> </a:t>
            </a:r>
            <a:r>
              <a:rPr lang="en-US" sz="1100" dirty="0">
                <a:latin typeface="Lucida Console" panose="020B0609040504020204" pitchFamily="49" charset="0"/>
              </a:rPr>
              <a:t>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a:t>
            </a:r>
            <a:r>
              <a:rPr lang="en-US" sz="1100" dirty="0" err="1">
                <a:latin typeface="Lucida Console" panose="020B0609040504020204" pitchFamily="49" charset="0"/>
              </a:rPr>
              <a:t>qalys</a:t>
            </a:r>
            <a:endParaRPr lang="en-US" sz="1100" dirty="0">
              <a:latin typeface="Lucida Console" panose="020B0609040504020204" pitchFamily="49" charset="0"/>
            </a:endParaRPr>
          </a:p>
          <a:p>
            <a:r>
              <a:rPr lang="en-US" sz="1100" dirty="0">
                <a:latin typeface="Lucida Console" panose="020B0609040504020204" pitchFamily="49" charset="0"/>
              </a:rPr>
              <a:t>1:      1           1          1      1        1 0.03    </a:t>
            </a:r>
            <a:r>
              <a:rPr lang="en-US" sz="1100" dirty="0" err="1">
                <a:latin typeface="Lucida Console" panose="020B0609040504020204" pitchFamily="49" charset="0"/>
              </a:rPr>
              <a:t>qalys</a:t>
            </a:r>
            <a:r>
              <a:rPr lang="en-US" sz="1100" dirty="0">
                <a:latin typeface="Lucida Console" panose="020B0609040504020204" pitchFamily="49" charset="0"/>
              </a:rPr>
              <a:t> 16.7609935</a:t>
            </a:r>
          </a:p>
          <a:p>
            <a:r>
              <a:rPr lang="en-US" sz="1100" dirty="0">
                <a:latin typeface="Lucida Console" panose="020B0609040504020204" pitchFamily="49" charset="0"/>
              </a:rPr>
              <a:t>2:      1           1          1      1        2 0.03    </a:t>
            </a:r>
            <a:r>
              <a:rPr lang="en-US" sz="1100" dirty="0" err="1">
                <a:latin typeface="Lucida Console" panose="020B0609040504020204" pitchFamily="49" charset="0"/>
              </a:rPr>
              <a:t>qalys</a:t>
            </a:r>
            <a:r>
              <a:rPr lang="en-US" sz="1100" dirty="0">
                <a:latin typeface="Lucida Console" panose="020B0609040504020204" pitchFamily="49" charset="0"/>
              </a:rPr>
              <a:t>  0.1899916</a:t>
            </a:r>
          </a:p>
          <a:p>
            <a:r>
              <a:rPr lang="en-US" sz="1100" dirty="0">
                <a:latin typeface="Lucida Console" panose="020B0609040504020204" pitchFamily="49" charset="0"/>
              </a:rPr>
              <a:t>3:      1           1          1      1        3 0.03    </a:t>
            </a:r>
            <a:r>
              <a:rPr lang="en-US" sz="1100" dirty="0" err="1">
                <a:latin typeface="Lucida Console" panose="020B0609040504020204" pitchFamily="49" charset="0"/>
              </a:rPr>
              <a:t>qalys</a:t>
            </a:r>
            <a:r>
              <a:rPr lang="en-US" sz="1100" dirty="0">
                <a:latin typeface="Lucida Console" panose="020B0609040504020204" pitchFamily="49" charset="0"/>
              </a:rPr>
              <a:t>  2.9997339</a:t>
            </a:r>
          </a:p>
          <a:p>
            <a:r>
              <a:rPr lang="en-US" sz="1100" dirty="0">
                <a:latin typeface="Lucida Console" panose="020B0609040504020204" pitchFamily="49" charset="0"/>
              </a:rPr>
              <a:t>4:      1           2          1      1        1 0.03    </a:t>
            </a:r>
            <a:r>
              <a:rPr lang="en-US" sz="1100" dirty="0" err="1">
                <a:latin typeface="Lucida Console" panose="020B0609040504020204" pitchFamily="49" charset="0"/>
              </a:rPr>
              <a:t>qalys</a:t>
            </a:r>
            <a:r>
              <a:rPr lang="en-US" sz="1100" dirty="0">
                <a:latin typeface="Lucida Console" panose="020B0609040504020204" pitchFamily="49" charset="0"/>
              </a:rPr>
              <a:t> 19.7605951</a:t>
            </a:r>
          </a:p>
          <a:p>
            <a:r>
              <a:rPr lang="en-US" sz="1100" dirty="0">
                <a:latin typeface="Lucida Console" panose="020B0609040504020204" pitchFamily="49" charset="0"/>
              </a:rPr>
              <a:t>5:      1           2          1      1        2 0.03    </a:t>
            </a:r>
            <a:r>
              <a:rPr lang="en-US" sz="1100" dirty="0" err="1">
                <a:latin typeface="Lucida Console" panose="020B0609040504020204" pitchFamily="49" charset="0"/>
              </a:rPr>
              <a:t>qalys</a:t>
            </a:r>
            <a:r>
              <a:rPr lang="en-US" sz="1100" dirty="0">
                <a:latin typeface="Lucida Console" panose="020B0609040504020204" pitchFamily="49" charset="0"/>
              </a:rPr>
              <a:t>  0.1813624</a:t>
            </a:r>
          </a:p>
          <a:p>
            <a:r>
              <a:rPr lang="en-US" sz="1100" dirty="0">
                <a:latin typeface="Lucida Console" panose="020B0609040504020204" pitchFamily="49" charset="0"/>
              </a:rPr>
              <a:t>6:      1           2          1      1        3 0.03    </a:t>
            </a:r>
            <a:r>
              <a:rPr lang="en-US" sz="1100" dirty="0" err="1">
                <a:latin typeface="Lucida Console" panose="020B0609040504020204" pitchFamily="49" charset="0"/>
              </a:rPr>
              <a:t>qalys</a:t>
            </a:r>
            <a:r>
              <a:rPr lang="en-US" sz="1100" dirty="0">
                <a:latin typeface="Lucida Console" panose="020B0609040504020204" pitchFamily="49" charset="0"/>
              </a:rPr>
              <a:t>  2.4372959</a:t>
            </a:r>
          </a:p>
        </p:txBody>
      </p:sp>
      <p:sp>
        <p:nvSpPr>
          <p:cNvPr id="9" name="TextBox 8">
            <a:extLst>
              <a:ext uri="{FF2B5EF4-FFF2-40B4-BE49-F238E27FC236}">
                <a16:creationId xmlns:a16="http://schemas.microsoft.com/office/drawing/2014/main" id="{8240BC30-10C1-5F45-A40C-CD630E7DFD6E}"/>
              </a:ext>
            </a:extLst>
          </p:cNvPr>
          <p:cNvSpPr txBox="1"/>
          <p:nvPr/>
        </p:nvSpPr>
        <p:spPr>
          <a:xfrm>
            <a:off x="6774511" y="2615979"/>
            <a:ext cx="1486894" cy="707666"/>
          </a:xfrm>
          <a:prstGeom prst="rect">
            <a:avLst/>
          </a:prstGeom>
          <a:solidFill>
            <a:srgbClr val="FF0000"/>
          </a:solidFill>
        </p:spPr>
        <p:txBody>
          <a:bodyPr wrap="square" lIns="0" tIns="0" rIns="0" bIns="0" rtlCol="0">
            <a:noAutofit/>
          </a:bodyPr>
          <a:lstStyle/>
          <a:p>
            <a:r>
              <a:rPr lang="en-US" sz="1600" dirty="0">
                <a:solidFill>
                  <a:schemeClr val="tx1"/>
                </a:solidFill>
              </a:rPr>
              <a:t>CORRECT output </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457200" y="2375632"/>
            <a:ext cx="4900613" cy="938719"/>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ce_sim</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cea_pw_out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Tree>
    <p:extLst>
      <p:ext uri="{BB962C8B-B14F-4D97-AF65-F5344CB8AC3E}">
        <p14:creationId xmlns:p14="http://schemas.microsoft.com/office/powerpoint/2010/main" val="12134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Although </a:t>
            </a:r>
            <a:r>
              <a:rPr lang="en-US" sz="1400" dirty="0" err="1"/>
              <a:t>cea_pw</a:t>
            </a:r>
            <a:r>
              <a:rPr lang="en-US" sz="1400" dirty="0"/>
              <a:t>() allows users to summarize output from a PSA we will just create an ICER table using means for now. </a:t>
            </a:r>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457200" y="1735306"/>
            <a:ext cx="540067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strategies$strategy_name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17C015C3-6FE8-2B46-8270-1EC5544A0D59}"/>
              </a:ext>
            </a:extLst>
          </p:cNvPr>
          <p:cNvSpPr/>
          <p:nvPr/>
        </p:nvSpPr>
        <p:spPr>
          <a:xfrm>
            <a:off x="457200" y="2159986"/>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"2.10 (0.99, 3.24)"           </a:t>
            </a:r>
          </a:p>
          <a:p>
            <a:r>
              <a:rPr lang="en-US" sz="1100" dirty="0">
                <a:latin typeface="Lucida Console" panose="020B0609040504020204" pitchFamily="49" charset="0"/>
              </a:rPr>
              <a:t>Incremental costs "-" "266,741 (212,816, 295,703)"  </a:t>
            </a:r>
          </a:p>
          <a:p>
            <a:r>
              <a:rPr lang="en-US" sz="1100" dirty="0">
                <a:latin typeface="Lucida Console" panose="020B0609040504020204" pitchFamily="49" charset="0"/>
              </a:rPr>
              <a:t>Incremental NMB   "-" "-161,900 (-222,852, -86,071)"</a:t>
            </a:r>
          </a:p>
          <a:p>
            <a:r>
              <a:rPr lang="en-US" sz="1100" dirty="0">
                <a:latin typeface="Lucida Console" panose="020B0609040504020204" pitchFamily="49" charset="0"/>
              </a:rPr>
              <a:t>ICER              "-" "127,212"                     </a:t>
            </a:r>
          </a:p>
          <a:p>
            <a:r>
              <a:rPr lang="en-US" sz="1100" dirty="0">
                <a:latin typeface="Lucida Console" panose="020B0609040504020204" pitchFamily="49" charset="0"/>
              </a:rPr>
              <a:t>Conclusion        "-" "Not cost-effective"</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86</a:t>
            </a:fld>
            <a:endParaRPr lang="en-US"/>
          </a:p>
        </p:txBody>
      </p:sp>
      <p:sp>
        <p:nvSpPr>
          <p:cNvPr id="4" name="Rectangle 3">
            <a:extLst>
              <a:ext uri="{FF2B5EF4-FFF2-40B4-BE49-F238E27FC236}">
                <a16:creationId xmlns:a16="http://schemas.microsoft.com/office/drawing/2014/main" id="{E4032389-F3FF-F74E-87E8-D933EB6DEADE}"/>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Link to complete R script</a:t>
            </a:r>
          </a:p>
        </p:txBody>
      </p:sp>
    </p:spTree>
    <p:extLst>
      <p:ext uri="{BB962C8B-B14F-4D97-AF65-F5344CB8AC3E}">
        <p14:creationId xmlns:p14="http://schemas.microsoft.com/office/powerpoint/2010/main" val="22603147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Simple Markov cohort model with hesim</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Tree>
    <p:extLst>
      <p:ext uri="{BB962C8B-B14F-4D97-AF65-F5344CB8AC3E}">
        <p14:creationId xmlns:p14="http://schemas.microsoft.com/office/powerpoint/2010/main" val="910969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 </a:t>
            </a:r>
          </a:p>
          <a:p>
            <a:r>
              <a:rPr lang="en-US" i="1" dirty="0"/>
              <a:t>Modify R-script “…”</a:t>
            </a:r>
          </a:p>
          <a:p>
            <a:pPr lvl="1"/>
            <a:r>
              <a:rPr lang="en-US" i="1" dirty="0"/>
              <a:t>…</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Tree>
    <p:extLst>
      <p:ext uri="{BB962C8B-B14F-4D97-AF65-F5344CB8AC3E}">
        <p14:creationId xmlns:p14="http://schemas.microsoft.com/office/powerpoint/2010/main" val="216073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4747996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Continuous time state transition model (CTSTM)</a:t>
            </a:r>
          </a:p>
          <a:p>
            <a:pPr lvl="1"/>
            <a:r>
              <a:rPr lang="en-US" dirty="0"/>
              <a:t>Model is in continuous time and does not require model cycles </a:t>
            </a:r>
          </a:p>
          <a:p>
            <a:pPr lvl="1"/>
            <a:r>
              <a:rPr lang="en-US" dirty="0"/>
              <a:t>Estimate the parameters of the health state transitions using a multi-state model so that the simulation model is completely integrated with an underlying statistical model</a:t>
            </a:r>
          </a:p>
          <a:p>
            <a:pPr lvl="1"/>
            <a:r>
              <a:rPr lang="en-US" dirty="0"/>
              <a:t>Use individual patient simulation (IPS) to simulate a semi-Markov model, meaning that (unlike in a Markov model) transitions can depend on prior history</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90</a:t>
            </a:fld>
            <a:endParaRPr lang="en-US"/>
          </a:p>
        </p:txBody>
      </p:sp>
    </p:spTree>
    <p:extLst>
      <p:ext uri="{BB962C8B-B14F-4D97-AF65-F5344CB8AC3E}">
        <p14:creationId xmlns:p14="http://schemas.microsoft.com/office/powerpoint/2010/main" val="9090478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91</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92</a:t>
            </a:fld>
            <a:endParaRPr lang="en-US"/>
          </a:p>
        </p:txBody>
      </p:sp>
    </p:spTree>
    <p:extLst>
      <p:ext uri="{BB962C8B-B14F-4D97-AF65-F5344CB8AC3E}">
        <p14:creationId xmlns:p14="http://schemas.microsoft.com/office/powerpoint/2010/main" val="11746051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p:txBody>
          <a:bodyPr/>
          <a:lstStyle/>
          <a:p>
            <a:r>
              <a:rPr lang="en-US" dirty="0"/>
              <a:t>The transitions of a multi-state model in </a:t>
            </a:r>
            <a:r>
              <a:rPr lang="en-US" dirty="0" err="1"/>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4" name="Rectangle 3">
            <a:extLst>
              <a:ext uri="{FF2B5EF4-FFF2-40B4-BE49-F238E27FC236}">
                <a16:creationId xmlns:a16="http://schemas.microsoft.com/office/drawing/2014/main" id="{CF3A17B9-CB8C-1C4A-9E65-0CAE76DC440C}"/>
              </a:ext>
            </a:extLst>
          </p:cNvPr>
          <p:cNvSpPr/>
          <p:nvPr/>
        </p:nvSpPr>
        <p:spPr>
          <a:xfrm>
            <a:off x="457200" y="710792"/>
            <a:ext cx="8037870" cy="432426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n_patients</a:t>
            </a:r>
            <a:r>
              <a:rPr lang="en-US" sz="1100" dirty="0">
                <a:latin typeface="Lucida Console" panose="020B0609040504020204" pitchFamily="49" charset="0"/>
              </a:rPr>
              <a:t> &lt;- 1000</a:t>
            </a:r>
          </a:p>
          <a:p>
            <a:endParaRPr lang="en-US" sz="1100" dirty="0">
              <a:latin typeface="Lucida Console" panose="020B0609040504020204" pitchFamily="49" charset="0"/>
            </a:endParaRPr>
          </a:p>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1:n_patients,</a:t>
            </a:r>
          </a:p>
          <a:p>
            <a:r>
              <a:rPr lang="en-US" sz="1100" dirty="0">
                <a:latin typeface="Lucida Console" panose="020B0609040504020204" pitchFamily="49" charset="0"/>
              </a:rPr>
              <a:t>  age = </a:t>
            </a:r>
            <a:r>
              <a:rPr lang="en-US" sz="1100" dirty="0" err="1">
                <a:latin typeface="Lucida Console" panose="020B0609040504020204" pitchFamily="49" charset="0"/>
              </a:rPr>
              <a:t>rnorm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mean = 45, </a:t>
            </a:r>
            <a:r>
              <a:rPr lang="en-US" sz="1100" dirty="0" err="1">
                <a:latin typeface="Lucida Console" panose="020B0609040504020204" pitchFamily="49" charset="0"/>
              </a:rPr>
              <a:t>sd</a:t>
            </a:r>
            <a:r>
              <a:rPr lang="en-US" sz="1100" dirty="0">
                <a:latin typeface="Lucida Console" panose="020B0609040504020204" pitchFamily="49" charset="0"/>
              </a:rPr>
              <a:t> = 7),</a:t>
            </a:r>
          </a:p>
          <a:p>
            <a:r>
              <a:rPr lang="en-US" sz="1100" dirty="0">
                <a:latin typeface="Lucida Console" panose="020B0609040504020204" pitchFamily="49" charset="0"/>
              </a:rPr>
              <a:t>  female = </a:t>
            </a:r>
            <a:r>
              <a:rPr lang="en-US" sz="1100" dirty="0" err="1">
                <a:latin typeface="Lucida Console" panose="020B0609040504020204" pitchFamily="49" charset="0"/>
              </a:rPr>
              <a:t>rbinom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size = 1, </a:t>
            </a:r>
            <a:r>
              <a:rPr lang="en-US" sz="1100" dirty="0" err="1">
                <a:latin typeface="Lucida Console" panose="020B0609040504020204" pitchFamily="49" charset="0"/>
              </a:rPr>
              <a:t>prob</a:t>
            </a:r>
            <a:r>
              <a:rPr lang="en-US" sz="1100" dirty="0">
                <a:latin typeface="Lucida Console" panose="020B0609040504020204" pitchFamily="49" charset="0"/>
              </a:rPr>
              <a:t> = .51)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health states</a:t>
            </a:r>
          </a:p>
          <a:p>
            <a:r>
              <a:rPr lang="en-US" sz="1100" dirty="0">
                <a:latin typeface="Lucida Console" panose="020B0609040504020204" pitchFamily="49" charset="0"/>
              </a:rPr>
              <a:t>)</a:t>
            </a:r>
          </a:p>
          <a:p>
            <a:r>
              <a:rPr lang="en-US" sz="1100" dirty="0" err="1">
                <a:latin typeface="Lucida Console" panose="020B0609040504020204" pitchFamily="49" charset="0"/>
              </a:rPr>
              <a:t>n_states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(states)</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err="1">
                <a:latin typeface="Lucida Console" panose="020B0609040504020204" pitchFamily="49" charset="0"/>
              </a:rPr>
              <a:t>n_strategies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(strategies)</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3607C2AA-FD01-BA44-BF96-CFD4AC367711}"/>
              </a:ext>
            </a:extLst>
          </p:cNvPr>
          <p:cNvSpPr/>
          <p:nvPr/>
        </p:nvSpPr>
        <p:spPr>
          <a:xfrm>
            <a:off x="5212736" y="710792"/>
            <a:ext cx="3071812" cy="1708160"/>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Unlike the cohort model we simulate 1,000 patients which should be enough to produce reasonably stable results. </a:t>
            </a:r>
          </a:p>
          <a:p>
            <a:endParaRPr lang="en-US" sz="1050" i="1" dirty="0">
              <a:solidFill>
                <a:srgbClr val="002060"/>
              </a:solidFill>
            </a:endParaRPr>
          </a:p>
          <a:p>
            <a:r>
              <a:rPr lang="en-US" sz="1050" i="1" dirty="0">
                <a:solidFill>
                  <a:srgbClr val="002060"/>
                </a:solidFill>
              </a:rPr>
              <a:t>We also explicitly define the health states, which we will use to model utility and costs.</a:t>
            </a:r>
          </a:p>
        </p:txBody>
      </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21" end="2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2" end="2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3" end="2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24" end="2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derived from external sources. </a:t>
            </a:r>
          </a:p>
          <a:p>
            <a:r>
              <a:rPr lang="en-US" dirty="0"/>
              <a:t>An alternative approach is to estimate the parameters directly with R. We will take that approach here for the multi-state model and estimate the transition specific hazards using </a:t>
            </a:r>
            <a:r>
              <a:rPr lang="en-US" sz="1400" dirty="0" err="1">
                <a:latin typeface="Lucida Console" panose="020B0609040504020204" pitchFamily="49" charset="0"/>
              </a:rPr>
              <a:t>flexsurv</a:t>
            </a:r>
            <a:r>
              <a:rPr lang="en-US" dirty="0"/>
              <a:t>. </a:t>
            </a:r>
          </a:p>
          <a:p>
            <a:r>
              <a:rPr lang="en-US" dirty="0"/>
              <a:t>Conversely, we will continue to use mean values for utility and costs.</a:t>
            </a:r>
          </a:p>
          <a:p>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96</a:t>
            </a:fld>
            <a:endParaRPr lang="en-US"/>
          </a:p>
        </p:txBody>
      </p:sp>
    </p:spTree>
    <p:extLst>
      <p:ext uri="{BB962C8B-B14F-4D97-AF65-F5344CB8AC3E}">
        <p14:creationId xmlns:p14="http://schemas.microsoft.com/office/powerpoint/2010/main" val="6184374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(Methods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24246791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n_trans</a:t>
            </a:r>
            <a:r>
              <a:rPr lang="en-US" sz="1100" dirty="0">
                <a:latin typeface="Lucida Console" panose="020B0609040504020204" pitchFamily="49" charset="0"/>
              </a:rPr>
              <a:t> &lt;- max(</a:t>
            </a:r>
            <a:r>
              <a:rPr lang="en-US" sz="1100" dirty="0" err="1">
                <a:latin typeface="Lucida Console" panose="020B0609040504020204" pitchFamily="49" charset="0"/>
              </a:rPr>
              <a:t>tmat</a:t>
            </a:r>
            <a:r>
              <a:rPr lang="en-US" sz="1100" dirty="0">
                <a:latin typeface="Lucida Console" panose="020B0609040504020204" pitchFamily="49" charset="0"/>
              </a:rPr>
              <a:t>, </a:t>
            </a:r>
            <a:r>
              <a:rPr lang="en-US" sz="1100" dirty="0" err="1">
                <a:latin typeface="Lucida Console" panose="020B0609040504020204" pitchFamily="49" charset="0"/>
              </a:rPr>
              <a:t>na.rm</a:t>
            </a:r>
            <a:r>
              <a:rPr lang="en-US" sz="1100" dirty="0">
                <a:latin typeface="Lucida Console" panose="020B0609040504020204" pitchFamily="49" charset="0"/>
              </a:rPr>
              <a:t> = TRUE) # Number of transitions</a:t>
            </a:r>
          </a:p>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a:t>
            </a:r>
            <a:r>
              <a:rPr lang="en-US" sz="1100" dirty="0" err="1">
                <a:latin typeface="Lucida Console" panose="020B0609040504020204" pitchFamily="49" charset="0"/>
              </a:rPr>
              <a:t>n_trans</a:t>
            </a:r>
            <a:r>
              <a:rPr lang="en-US" sz="1100" dirty="0">
                <a:latin typeface="Lucida Console" panose="020B0609040504020204" pitchFamily="49" charset="0"/>
              </a:rPr>
              <a:t>,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1:length(</a:t>
            </a:r>
            <a:r>
              <a:rPr lang="en-US" sz="1100" dirty="0" err="1">
                <a:latin typeface="Lucida Console" panose="020B0609040504020204" pitchFamily="49" charset="0"/>
              </a:rPr>
              <a:t>wei_fits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wei_fits</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58.93819          1     0   0.000000  1.892166      0             1           2</a:t>
            </a:r>
          </a:p>
          <a:p>
            <a:r>
              <a:rPr lang="en-US" sz="800" dirty="0">
                <a:latin typeface="Lucida Console" panose="020B0609040504020204" pitchFamily="49" charset="0"/>
              </a:rPr>
              <a:t>2:    1  3      1 58.93819          1     1   0.000000  1.892166      1             2           2</a:t>
            </a:r>
          </a:p>
          <a:p>
            <a:r>
              <a:rPr lang="en-US" sz="800" dirty="0">
                <a:latin typeface="Lucida Console" panose="020B0609040504020204" pitchFamily="49" charset="0"/>
              </a:rPr>
              <a:t>3:    1  2      0 59.29979          2     0   0.000000  2.947171      1             1           1</a:t>
            </a:r>
          </a:p>
          <a:p>
            <a:r>
              <a:rPr lang="en-US" sz="800" dirty="0">
                <a:latin typeface="Lucida Console" panose="020B0609040504020204" pitchFamily="49" charset="0"/>
              </a:rPr>
              <a:t>4:    1  3      0 59.29979          2     0   0.000000  2.947171      0             2           1</a:t>
            </a:r>
          </a:p>
          <a:p>
            <a:r>
              <a:rPr lang="en-US" sz="800" dirty="0">
                <a:latin typeface="Lucida Console" panose="020B0609040504020204" pitchFamily="49" charset="0"/>
              </a:rPr>
              <a:t>5:    2  3      0 59.29979          2     1   2.947171 15.000000      0             3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1.892166</a:t>
            </a:r>
          </a:p>
          <a:p>
            <a:r>
              <a:rPr lang="en-US" sz="800" dirty="0">
                <a:latin typeface="Lucida Console" panose="020B0609040504020204" pitchFamily="49" charset="0"/>
              </a:rPr>
              <a:t>2:           New  1.892166</a:t>
            </a:r>
          </a:p>
          <a:p>
            <a:r>
              <a:rPr lang="en-US" sz="800" dirty="0">
                <a:latin typeface="Lucida Console" panose="020B0609040504020204" pitchFamily="49" charset="0"/>
              </a:rPr>
              <a:t>3:           SOC  2.947171</a:t>
            </a:r>
          </a:p>
          <a:p>
            <a:r>
              <a:rPr lang="en-US" sz="800" dirty="0">
                <a:latin typeface="Lucida Console" panose="020B0609040504020204" pitchFamily="49" charset="0"/>
              </a:rPr>
              <a:t>4:           SOC  2.947171</a:t>
            </a:r>
          </a:p>
          <a:p>
            <a:r>
              <a:rPr lang="en-US" sz="800" dirty="0">
                <a:latin typeface="Lucida Console" panose="020B0609040504020204" pitchFamily="49" charset="0"/>
              </a:rPr>
              <a:t>5:           SOC 12.052829</a:t>
            </a:r>
          </a:p>
        </p:txBody>
      </p:sp>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951032"/>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14170</TotalTime>
  <Words>12748</Words>
  <Application>Microsoft Macintosh PowerPoint</Application>
  <PresentationFormat>On-screen Show (16:9)</PresentationFormat>
  <Paragraphs>1790</Paragraphs>
  <Slides>155</Slides>
  <Notes>12</Notes>
  <HiddenSlides>11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155</vt:i4>
      </vt:variant>
    </vt:vector>
  </HeadingPairs>
  <TitlesOfParts>
    <vt:vector size="163"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Modeling in Excel</vt:lpstr>
      <vt:lpstr>PowerPoint Presentation</vt:lpstr>
      <vt:lpstr>PowerPoint Presentation</vt:lpstr>
      <vt:lpstr>Where is Waldo</vt:lpstr>
      <vt:lpstr>Criticisms</vt:lpstr>
      <vt:lpstr>Time to change?</vt:lpstr>
      <vt:lpstr>Alternative</vt:lpstr>
      <vt:lpstr>What is R</vt:lpstr>
      <vt:lpstr>Programing in R</vt:lpstr>
      <vt:lpstr>PowerPoint Presentation</vt:lpstr>
      <vt:lpstr>Health states describing course of disease over time</vt:lpstr>
      <vt:lpstr>Markov model</vt:lpstr>
      <vt:lpstr>Semi-Markov model</vt:lpstr>
      <vt:lpstr>Two methods for simulating multi-state models</vt:lpstr>
      <vt:lpstr>Partitioned survival model</vt:lpstr>
      <vt:lpstr>Overview</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Online documentation</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Reorganize output</vt:lpstr>
      <vt:lpstr>Reorganize output</vt:lpstr>
      <vt:lpstr>Cost-effectiveness analysis</vt:lpstr>
      <vt:lpstr>Cost-effectiveness analysis</vt:lpstr>
      <vt:lpstr>Cost-effectiveness analysis</vt:lpstr>
      <vt:lpstr>Cost-effectiveness plane</vt:lpstr>
      <vt:lpstr>Steps</vt:lpstr>
      <vt:lpstr>Complete R script</vt:lpstr>
      <vt:lpstr>Probabilistic sensitivity analysis</vt:lpstr>
      <vt:lpstr>Exercise 2: Incorporating probabilistic sensitivity analysis</vt:lpstr>
      <vt:lpstr>PowerPoint Presentation</vt:lpstr>
      <vt:lpstr>What is hesim</vt:lpstr>
      <vt:lpstr>hesim</vt:lpstr>
      <vt:lpstr>Economic models with hesim </vt:lpstr>
      <vt:lpstr>Model setup</vt:lpstr>
      <vt:lpstr>Model parameters</vt:lpstr>
      <vt:lpstr>Model parameters – Random number generation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Simple Markov cohort model with hesim</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Semi-Markov multi-state model</vt:lpstr>
      <vt:lpstr>Exercise 4: Semi-Markov multi-state model</vt:lpstr>
      <vt:lpstr>PowerPoint Presentation</vt:lpstr>
      <vt:lpstr>Partitioned survival model</vt:lpstr>
      <vt:lpstr>Steps</vt:lpstr>
      <vt:lpstr>Demonstration: Partitioned survival model</vt:lpstr>
      <vt:lpstr>PowerPoint Presentation</vt:lpstr>
      <vt:lpstr>PowerPoint Presentation</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Cost-effectiveness acceptability curve – Pairwise comparison</vt:lpstr>
      <vt:lpstr>Cost-effectiveness acceptability curve – Pairwise comparison</vt:lpstr>
      <vt:lpstr>Cost-effectiveness acceptability curve – Pairwise comparison</vt:lpstr>
      <vt:lpstr>Cost-effectiveness acceptability frontier (CEAF)</vt:lpstr>
      <vt:lpstr>Cost-effectiveness acceptability frontier (CEAF)</vt:lpstr>
      <vt:lpstr>Cost-effectiveness acceptability frontier (CEAF)</vt:lpstr>
      <vt:lpstr>Cost-effectiveness acceptability frontier (CEAF)</vt:lpstr>
      <vt:lpstr>Value of perfect information</vt:lpstr>
      <vt:lpstr>Cost-effectiveness acceptability frontier (CEAF)</vt:lpstr>
      <vt:lpstr>Value of perfect information</vt:lpstr>
      <vt:lpstr>Value of perfect information</vt:lpstr>
      <vt:lpstr>Cost-effectiveness analysis</vt:lpstr>
      <vt:lpstr>Exercise 5: Cost-effectiveness analysis</vt:lpstr>
      <vt:lpstr>PowerPoint Presentation</vt:lpstr>
      <vt:lpstr>So why R for CE modeling?</vt:lpstr>
      <vt:lpstr>Cost-effectiveness analysis with R</vt:lpstr>
      <vt:lpstr>hesim</vt:lpstr>
      <vt:lpstr>hesim overview</vt:lpstr>
      <vt:lpstr>hesim - Parameterization</vt:lpstr>
      <vt:lpstr>hesim - Parameterization</vt:lpstr>
      <vt:lpstr>hesim -  Simulation Constructing an economic model</vt:lpstr>
      <vt:lpstr>hesim -  Simulation Simulating outcomes</vt:lpstr>
      <vt:lpstr>PowerPoint Presentation</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997</cp:revision>
  <cp:lastPrinted>2019-06-07T19:51:54Z</cp:lastPrinted>
  <dcterms:created xsi:type="dcterms:W3CDTF">2014-12-05T18:34:48Z</dcterms:created>
  <dcterms:modified xsi:type="dcterms:W3CDTF">2020-09-28T23:23:37Z</dcterms:modified>
  <cp:category/>
</cp:coreProperties>
</file>